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4"/>
  </p:sldMasterIdLst>
  <p:notesMasterIdLst>
    <p:notesMasterId r:id="rId12"/>
  </p:notesMasterIdLst>
  <p:handoutMasterIdLst>
    <p:handoutMasterId r:id="rId13"/>
  </p:handoutMasterIdLst>
  <p:sldIdLst>
    <p:sldId id="271" r:id="rId5"/>
    <p:sldId id="280" r:id="rId6"/>
    <p:sldId id="276" r:id="rId7"/>
    <p:sldId id="277" r:id="rId8"/>
    <p:sldId id="278" r:id="rId9"/>
    <p:sldId id="279" r:id="rId10"/>
    <p:sldId id="281" r:id="rId11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4" d="100"/>
          <a:sy n="114" d="100"/>
        </p:scale>
        <p:origin x="474" y="10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482589-CB2F-4003-801D-095B67490E73}" type="datetimeFigureOut">
              <a:rPr lang="en-US"/>
              <a:t>5/11/2021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A4844B-5D5D-4D8E-9E71-6B297DF4019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898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7D4DBF-746C-4C25-853D-8A1CBE8404F4}" type="datetimeFigureOut">
              <a:rPr lang="en-US"/>
              <a:t>5/11/2021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E0FDE7-FE71-46E3-9512-437B13AD5F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697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9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5843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96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975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73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2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5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9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9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0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2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1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1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5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DC1F7-A9E9-4D8B-8C97-C74523B2CF2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07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Board Meeting 2021</a:t>
            </a:r>
            <a:br>
              <a:rPr lang="en-US" dirty="0"/>
            </a:br>
            <a:r>
              <a:rPr lang="en-US" dirty="0"/>
              <a:t>Karen Calvert, Director of Finance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625949" y="2209800"/>
            <a:ext cx="7291975" cy="32981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412" y="5105400"/>
            <a:ext cx="3981450" cy="1447800"/>
          </a:xfrm>
          <a:prstGeom prst="rect">
            <a:avLst/>
          </a:prstGeom>
        </p:spPr>
      </p:pic>
      <p:pic>
        <p:nvPicPr>
          <p:cNvPr id="6" name="Picture 2" descr="Finance And Currency: Green Dollar Sign Background - Stock Illustration  I1685436 at FeaturePic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" y="5333999"/>
            <a:ext cx="1763276" cy="137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84612" y="2667000"/>
            <a:ext cx="8458200" cy="1703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4"/>
              </a:buBlip>
            </a:pPr>
            <a:r>
              <a:rPr lang="en-US" dirty="0"/>
              <a:t>School Operations</a:t>
            </a:r>
          </a:p>
          <a:p>
            <a:pPr marL="285750" indent="-285750">
              <a:lnSpc>
                <a:spcPct val="150000"/>
              </a:lnSpc>
              <a:buBlip>
                <a:blip r:embed="rId4"/>
              </a:buBlip>
            </a:pPr>
            <a:r>
              <a:rPr lang="en-US" dirty="0"/>
              <a:t>Fiscal Compliance</a:t>
            </a:r>
          </a:p>
          <a:p>
            <a:pPr marL="285750" indent="-285750">
              <a:lnSpc>
                <a:spcPct val="150000"/>
              </a:lnSpc>
              <a:buBlip>
                <a:blip r:embed="rId4"/>
              </a:buBlip>
            </a:pPr>
            <a:r>
              <a:rPr lang="en-US" dirty="0"/>
              <a:t>Federal and State Grant Programs</a:t>
            </a:r>
          </a:p>
          <a:p>
            <a:pPr marL="285750" indent="-285750">
              <a:lnSpc>
                <a:spcPct val="150000"/>
              </a:lnSpc>
              <a:buBlip>
                <a:blip r:embed="rId4"/>
              </a:buBlip>
            </a:pPr>
            <a:r>
              <a:rPr lang="en-US" dirty="0"/>
              <a:t>Goals and Accomplishments</a:t>
            </a:r>
          </a:p>
        </p:txBody>
      </p:sp>
    </p:spTree>
    <p:extLst>
      <p:ext uri="{BB962C8B-B14F-4D97-AF65-F5344CB8AC3E}">
        <p14:creationId xmlns:p14="http://schemas.microsoft.com/office/powerpoint/2010/main" val="397079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762000"/>
          </a:xfrm>
        </p:spPr>
        <p:txBody>
          <a:bodyPr/>
          <a:lstStyle/>
          <a:p>
            <a:r>
              <a:rPr lang="en-US" dirty="0"/>
              <a:t>Finance Team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2" y="1524000"/>
            <a:ext cx="9532054" cy="426720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Finance Team</a:t>
            </a:r>
          </a:p>
          <a:p>
            <a:pPr algn="ctr"/>
            <a:endParaRPr lang="en-US" dirty="0"/>
          </a:p>
          <a:p>
            <a:r>
              <a:rPr lang="en-US" dirty="0"/>
              <a:t>Vandra Durning			Payroll and Accounting Specialist</a:t>
            </a:r>
          </a:p>
          <a:p>
            <a:pPr lvl="7"/>
            <a:r>
              <a:rPr lang="en-US" dirty="0"/>
              <a:t>$14,000,000 annual payroll FY2020</a:t>
            </a:r>
          </a:p>
          <a:p>
            <a:pPr marL="2742377" lvl="6" indent="0">
              <a:buNone/>
            </a:pPr>
            <a:r>
              <a:rPr lang="en-US" dirty="0"/>
              <a:t>		</a:t>
            </a:r>
          </a:p>
          <a:p>
            <a:r>
              <a:rPr lang="en-US" dirty="0"/>
              <a:t>Kristen Bowerfind			Accounts Payable Specialist</a:t>
            </a:r>
          </a:p>
          <a:p>
            <a:pPr lvl="7"/>
            <a:r>
              <a:rPr lang="en-US" dirty="0"/>
              <a:t>$7,000,000 vendor payments FY2020</a:t>
            </a:r>
          </a:p>
          <a:p>
            <a:pPr lvl="6"/>
            <a:endParaRPr lang="en-US" dirty="0"/>
          </a:p>
          <a:p>
            <a:r>
              <a:rPr lang="en-US" dirty="0"/>
              <a:t>Deb Gamache				Accounts Receivable Specialist</a:t>
            </a:r>
          </a:p>
          <a:p>
            <a:pPr lvl="7"/>
            <a:r>
              <a:rPr lang="en-US" dirty="0"/>
              <a:t>$1,200,000 invoicing and collecting student activities fees FY2020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2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Oversee Fiscal Responsibility of School Operations</a:t>
            </a:r>
          </a:p>
          <a:p>
            <a:pPr marL="0" indent="0">
              <a:buNone/>
            </a:pPr>
            <a:endParaRPr lang="en-US" sz="3200" dirty="0"/>
          </a:p>
          <a:p>
            <a:pPr lvl="3"/>
            <a:r>
              <a:rPr lang="en-US" sz="1900" dirty="0"/>
              <a:t>Build and manage school budget</a:t>
            </a:r>
          </a:p>
          <a:p>
            <a:pPr lvl="3"/>
            <a:r>
              <a:rPr lang="en-US" sz="1900" dirty="0"/>
              <a:t>Secure health and other insurance options/quotes</a:t>
            </a:r>
          </a:p>
          <a:p>
            <a:pPr lvl="3"/>
            <a:r>
              <a:rPr lang="en-US" sz="1900" dirty="0"/>
              <a:t>Monitor expenditures </a:t>
            </a:r>
          </a:p>
          <a:p>
            <a:pPr lvl="3"/>
            <a:r>
              <a:rPr lang="en-US" sz="1900" dirty="0"/>
              <a:t>Streamline financial processes</a:t>
            </a:r>
          </a:p>
          <a:p>
            <a:pPr lvl="3"/>
            <a:r>
              <a:rPr lang="en-US" sz="1900" dirty="0"/>
              <a:t>Manage payroll program and processing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412" y="5181600"/>
            <a:ext cx="3981450" cy="1447800"/>
          </a:xfrm>
          <a:prstGeom prst="rect">
            <a:avLst/>
          </a:prstGeom>
        </p:spPr>
      </p:pic>
      <p:pic>
        <p:nvPicPr>
          <p:cNvPr id="6" name="Picture 2" descr="Budget 2021 | ITAS Accoun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12" y="274954"/>
            <a:ext cx="27051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36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343039"/>
            <a:ext cx="8594429" cy="4364963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Drive Fiscal Compliance and Regulatory Activities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/>
              <a:t>Manages Annual Audit and state Charter School reporting with zero findings for 10 consecutive years</a:t>
            </a:r>
          </a:p>
          <a:p>
            <a:pPr marL="914126" lvl="2" indent="0">
              <a:buNone/>
            </a:pPr>
            <a:endParaRPr lang="en-US" sz="1800" dirty="0"/>
          </a:p>
          <a:p>
            <a:pPr lvl="2"/>
            <a:r>
              <a:rPr lang="en-US" sz="1800" dirty="0"/>
              <a:t>In last 10 years increased budget by 74%; students by 35.5%; staff by 59%</a:t>
            </a:r>
          </a:p>
          <a:p>
            <a:pPr marL="914126" lvl="2" indent="0">
              <a:buNone/>
            </a:pPr>
            <a:endParaRPr lang="en-US" sz="1800" dirty="0"/>
          </a:p>
          <a:p>
            <a:pPr lvl="2"/>
            <a:r>
              <a:rPr lang="en-US" sz="1800" dirty="0"/>
              <a:t>Manages all aspects of bond reporting and relationships.</a:t>
            </a:r>
          </a:p>
          <a:p>
            <a:pPr marL="1371189" lvl="3" indent="0">
              <a:buNone/>
            </a:pPr>
            <a:r>
              <a:rPr lang="en-US" sz="1600" dirty="0"/>
              <a:t>Standard &amp; Poor’s</a:t>
            </a:r>
          </a:p>
          <a:p>
            <a:pPr marL="1371189" lvl="3" indent="0">
              <a:buNone/>
            </a:pPr>
            <a:r>
              <a:rPr lang="en-US" sz="1600" dirty="0"/>
              <a:t>Crews &amp; Associates</a:t>
            </a:r>
          </a:p>
          <a:p>
            <a:pPr marL="1371189" lvl="3" indent="0">
              <a:buNone/>
            </a:pPr>
            <a:r>
              <a:rPr lang="en-US" sz="1600" dirty="0"/>
              <a:t>Bond Investors</a:t>
            </a:r>
            <a:endParaRPr lang="en-US" sz="1800" dirty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412" y="5181600"/>
            <a:ext cx="3981450" cy="1447800"/>
          </a:xfrm>
          <a:prstGeom prst="rect">
            <a:avLst/>
          </a:prstGeom>
        </p:spPr>
      </p:pic>
      <p:pic>
        <p:nvPicPr>
          <p:cNvPr id="3076" name="Picture 4" descr="gold dollar sign png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4933122"/>
            <a:ext cx="1219200" cy="169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70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GRANT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158" y="1912983"/>
            <a:ext cx="8594429" cy="3880773"/>
          </a:xfrm>
        </p:spPr>
        <p:txBody>
          <a:bodyPr/>
          <a:lstStyle/>
          <a:p>
            <a:r>
              <a:rPr lang="en-US" sz="2400" b="1" dirty="0"/>
              <a:t>Federal and State Grant Programs	</a:t>
            </a:r>
          </a:p>
          <a:p>
            <a:pPr marL="457063" lvl="1" indent="0">
              <a:buNone/>
            </a:pPr>
            <a:r>
              <a:rPr lang="en-US" sz="2201" b="1" dirty="0"/>
              <a:t>Monitor expenditures, draw down funds, reporting</a:t>
            </a:r>
          </a:p>
          <a:p>
            <a:pPr marL="457063" lvl="1" indent="0">
              <a:buNone/>
            </a:pPr>
            <a:endParaRPr lang="en-US" sz="2400" dirty="0"/>
          </a:p>
          <a:p>
            <a:pPr lvl="3"/>
            <a:r>
              <a:rPr lang="en-US" sz="1800" dirty="0"/>
              <a:t>Entitlement Grants</a:t>
            </a:r>
          </a:p>
          <a:p>
            <a:pPr lvl="3"/>
            <a:r>
              <a:rPr lang="en-US" sz="1800" dirty="0"/>
              <a:t>COVID Grants (2021)</a:t>
            </a:r>
          </a:p>
          <a:p>
            <a:pPr lvl="3"/>
            <a:r>
              <a:rPr lang="en-US" sz="1800" dirty="0"/>
              <a:t>Competitive Grants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412" y="5181600"/>
            <a:ext cx="3981450" cy="144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13" y="4711748"/>
            <a:ext cx="1905000" cy="178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85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FY21 Goals and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79" y="1524000"/>
            <a:ext cx="9717542" cy="4419600"/>
          </a:xfrm>
        </p:spPr>
        <p:txBody>
          <a:bodyPr>
            <a:normAutofit fontScale="92500"/>
          </a:bodyPr>
          <a:lstStyle/>
          <a:p>
            <a:r>
              <a:rPr lang="en-US" sz="2000" b="1" dirty="0"/>
              <a:t>SURVIVED COVID!</a:t>
            </a:r>
          </a:p>
          <a:p>
            <a:endParaRPr lang="en-US" sz="2000" b="1" dirty="0"/>
          </a:p>
          <a:p>
            <a:pPr lvl="3"/>
            <a:r>
              <a:rPr lang="en-US" sz="1800" dirty="0"/>
              <a:t>$1.6M Federal and State Entitlement and COVID Grants</a:t>
            </a:r>
          </a:p>
          <a:p>
            <a:pPr lvl="3"/>
            <a:r>
              <a:rPr lang="en-US" sz="1800" dirty="0"/>
              <a:t>Additional Load due to COVID </a:t>
            </a:r>
          </a:p>
          <a:p>
            <a:pPr lvl="4"/>
            <a:r>
              <a:rPr lang="en-US" sz="1800" dirty="0"/>
              <a:t>Purchasing and budgeting </a:t>
            </a:r>
          </a:p>
          <a:p>
            <a:pPr lvl="3"/>
            <a:r>
              <a:rPr lang="en-US" sz="1800" dirty="0"/>
              <a:t>COVID Related ZOOM calls for review of continuously changing state guidance</a:t>
            </a:r>
          </a:p>
          <a:p>
            <a:pPr lvl="3"/>
            <a:r>
              <a:rPr lang="en-US" sz="1800" dirty="0"/>
              <a:t>In process of Automating Accounts Payable</a:t>
            </a:r>
          </a:p>
          <a:p>
            <a:pPr lvl="3"/>
            <a:r>
              <a:rPr lang="en-US" sz="1800" dirty="0"/>
              <a:t>Time and Attendance Training Videos for Staff</a:t>
            </a:r>
          </a:p>
          <a:p>
            <a:pPr lvl="3"/>
            <a:r>
              <a:rPr lang="en-US" sz="1800" dirty="0"/>
              <a:t>Create tools and methods to create per pupil tuition for budgeting 2016 – Present</a:t>
            </a:r>
          </a:p>
          <a:p>
            <a:pPr lvl="3"/>
            <a:r>
              <a:rPr lang="en-US" sz="1800" dirty="0"/>
              <a:t>Builds and maintains a strong Statewide network </a:t>
            </a:r>
          </a:p>
          <a:p>
            <a:pPr marL="1371189" lvl="3" indent="0">
              <a:buNone/>
            </a:pPr>
            <a:r>
              <a:rPr lang="en-US" sz="1800" dirty="0"/>
              <a:t>    of financial peers </a:t>
            </a:r>
          </a:p>
          <a:p>
            <a:pPr lvl="3"/>
            <a:endParaRPr lang="en-US" sz="1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612" y="5280660"/>
            <a:ext cx="39814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75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 Term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2" y="1981200"/>
            <a:ext cx="8594429" cy="3880773"/>
          </a:xfrm>
        </p:spPr>
        <p:txBody>
          <a:bodyPr/>
          <a:lstStyle/>
          <a:p>
            <a:r>
              <a:rPr lang="en-US" dirty="0"/>
              <a:t>Complete Accounts Payable Automation</a:t>
            </a:r>
          </a:p>
          <a:p>
            <a:r>
              <a:rPr lang="en-US" dirty="0"/>
              <a:t>Automate Accounts Receivable</a:t>
            </a:r>
          </a:p>
          <a:p>
            <a:r>
              <a:rPr lang="en-US" dirty="0"/>
              <a:t>Empower Team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3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Woodgrain_16x9">
      <a:dk1>
        <a:sysClr val="windowText" lastClr="000000"/>
      </a:dk1>
      <a:lt1>
        <a:sysClr val="window" lastClr="FFFFFF"/>
      </a:lt1>
      <a:dk2>
        <a:srgbClr val="90B365"/>
      </a:dk2>
      <a:lt2>
        <a:srgbClr val="EEECE1"/>
      </a:lt2>
      <a:accent1>
        <a:srgbClr val="4283D2"/>
      </a:accent1>
      <a:accent2>
        <a:srgbClr val="6E9D35"/>
      </a:accent2>
      <a:accent3>
        <a:srgbClr val="DE6742"/>
      </a:accent3>
      <a:accent4>
        <a:srgbClr val="8F73DF"/>
      </a:accent4>
      <a:accent5>
        <a:srgbClr val="CB991B"/>
      </a:accent5>
      <a:accent6>
        <a:srgbClr val="7F7F7F"/>
      </a:accent6>
      <a:hlink>
        <a:srgbClr val="90B365"/>
      </a:hlink>
      <a:folHlink>
        <a:srgbClr val="7F7F7F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Woodgrain_16x9">
      <a:dk1>
        <a:sysClr val="windowText" lastClr="000000"/>
      </a:dk1>
      <a:lt1>
        <a:sysClr val="window" lastClr="FFFFFF"/>
      </a:lt1>
      <a:dk2>
        <a:srgbClr val="90B365"/>
      </a:dk2>
      <a:lt2>
        <a:srgbClr val="EEECE1"/>
      </a:lt2>
      <a:accent1>
        <a:srgbClr val="4283D2"/>
      </a:accent1>
      <a:accent2>
        <a:srgbClr val="6E9D35"/>
      </a:accent2>
      <a:accent3>
        <a:srgbClr val="DE6742"/>
      </a:accent3>
      <a:accent4>
        <a:srgbClr val="8F73DF"/>
      </a:accent4>
      <a:accent5>
        <a:srgbClr val="CB991B"/>
      </a:accent5>
      <a:accent6>
        <a:srgbClr val="7F7F7F"/>
      </a:accent6>
      <a:hlink>
        <a:srgbClr val="90B365"/>
      </a:hlink>
      <a:folHlink>
        <a:srgbClr val="7F7F7F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1360511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TP102801114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706531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20563B-C646-42AF-9D0D-76DF086793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35E791-7449-4708-8DE9-182EC4D8A134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4873beb7-5857-4685-be1f-d57550cc96c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EB9514F-6A45-47F4-BC6D-A865E29717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455</TotalTime>
  <Words>274</Words>
  <Application>Microsoft Office PowerPoint</Application>
  <PresentationFormat>Custom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</vt:lpstr>
      <vt:lpstr>Trebuchet MS</vt:lpstr>
      <vt:lpstr>Wingdings 3</vt:lpstr>
      <vt:lpstr>Facet</vt:lpstr>
      <vt:lpstr>May Board Meeting 2021 Karen Calvert, Director of Finance</vt:lpstr>
      <vt:lpstr>Finance Team  </vt:lpstr>
      <vt:lpstr>SCHOOL OPERATIONS</vt:lpstr>
      <vt:lpstr>FISCAL COMPLIANCE</vt:lpstr>
      <vt:lpstr>FEDERAL GRANT PROGRAMS</vt:lpstr>
      <vt:lpstr>FY21 Goals and Accomplishments</vt:lpstr>
      <vt:lpstr>Short Term Goals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presentation</dc:title>
  <dc:creator>Heidi Berkowitz</dc:creator>
  <cp:lastModifiedBy>Karen Calvert</cp:lastModifiedBy>
  <cp:revision>28</cp:revision>
  <cp:lastPrinted>2021-05-11T15:02:17Z</cp:lastPrinted>
  <dcterms:created xsi:type="dcterms:W3CDTF">2021-03-02T18:15:38Z</dcterms:created>
  <dcterms:modified xsi:type="dcterms:W3CDTF">2021-05-11T15:04:34Z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