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10"/>
  </p:notesMasterIdLst>
  <p:handoutMasterIdLst>
    <p:handoutMasterId r:id="rId11"/>
  </p:handoutMasterIdLst>
  <p:sldIdLst>
    <p:sldId id="271" r:id="rId5"/>
    <p:sldId id="276" r:id="rId6"/>
    <p:sldId id="277" r:id="rId7"/>
    <p:sldId id="278" r:id="rId8"/>
    <p:sldId id="279" r:id="rId9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4" d="100"/>
          <a:sy n="114" d="100"/>
        </p:scale>
        <p:origin x="474" y="10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482589-CB2F-4003-801D-095B67490E73}" type="datetimeFigureOut">
              <a:rPr lang="en-US"/>
              <a:t>3/2/2021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A4844B-5D5D-4D8E-9E71-6B297DF4019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898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7D4DBF-746C-4C25-853D-8A1CBE8404F4}" type="datetimeFigureOut">
              <a:rPr lang="en-US"/>
              <a:t>3/2/2021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E0FDE7-FE71-46E3-9512-437B13AD5F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697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3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4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281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06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0814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52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2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6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3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8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1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0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6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8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8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DC1F7-A9E9-4D8B-8C97-C74523B2CF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9542E4-2CCF-42F6-9D92-ED5680351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8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Board Meeting 2021</a:t>
            </a:r>
            <a:br>
              <a:rPr lang="en-US" dirty="0"/>
            </a:br>
            <a:r>
              <a:rPr lang="en-US" dirty="0"/>
              <a:t>Karen Calvert, Director of Finance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79612" y="2743200"/>
            <a:ext cx="7291975" cy="3298163"/>
          </a:xfrm>
        </p:spPr>
        <p:txBody>
          <a:bodyPr/>
          <a:lstStyle/>
          <a:p>
            <a:r>
              <a:rPr lang="en-US" dirty="0"/>
              <a:t>Oversee Fiscal Responsibility of School Operations</a:t>
            </a:r>
          </a:p>
          <a:p>
            <a:r>
              <a:rPr lang="en-US" dirty="0"/>
              <a:t>Drive Fiscal Compliance and Regulatory Activities</a:t>
            </a:r>
          </a:p>
          <a:p>
            <a:r>
              <a:rPr lang="en-US" dirty="0"/>
              <a:t>Monitor Federal Grant Programs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12" y="5105400"/>
            <a:ext cx="3981450" cy="1447800"/>
          </a:xfrm>
          <a:prstGeom prst="rect">
            <a:avLst/>
          </a:prstGeom>
        </p:spPr>
      </p:pic>
      <p:pic>
        <p:nvPicPr>
          <p:cNvPr id="6" name="Picture 2" descr="Finance And Currency: Green Dollar Sign Background - Stock Illustration  I1685436 at FeaturePic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" y="4392281"/>
            <a:ext cx="2971800" cy="231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79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Oversee Fiscal Responsibility of School Operations</a:t>
            </a:r>
          </a:p>
          <a:p>
            <a:pPr marL="0" indent="0">
              <a:buNone/>
            </a:pPr>
            <a:endParaRPr lang="en-US" sz="3200" dirty="0"/>
          </a:p>
          <a:p>
            <a:pPr lvl="3"/>
            <a:r>
              <a:rPr lang="en-US" sz="1900" dirty="0"/>
              <a:t>Build and manage school budget</a:t>
            </a:r>
          </a:p>
          <a:p>
            <a:pPr lvl="3"/>
            <a:r>
              <a:rPr lang="en-US" sz="1900" dirty="0"/>
              <a:t>Secure health insurance options/quotes</a:t>
            </a:r>
          </a:p>
          <a:p>
            <a:pPr lvl="3"/>
            <a:r>
              <a:rPr lang="en-US" sz="1900" dirty="0"/>
              <a:t>Monitor expenditures </a:t>
            </a:r>
          </a:p>
          <a:p>
            <a:pPr lvl="3"/>
            <a:r>
              <a:rPr lang="en-US" sz="1900" dirty="0"/>
              <a:t>Streamline financial processes</a:t>
            </a:r>
          </a:p>
          <a:p>
            <a:pPr lvl="3"/>
            <a:r>
              <a:rPr lang="en-US" sz="1900" dirty="0"/>
              <a:t>Manage payroll program and processing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12" y="5181600"/>
            <a:ext cx="3981450" cy="1447800"/>
          </a:xfrm>
          <a:prstGeom prst="rect">
            <a:avLst/>
          </a:prstGeom>
        </p:spPr>
      </p:pic>
      <p:pic>
        <p:nvPicPr>
          <p:cNvPr id="6" name="Picture 2" descr="Budget 2021 | ITAS Accoun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12" y="274954"/>
            <a:ext cx="27051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36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2" y="1429361"/>
            <a:ext cx="8594429" cy="4364963"/>
          </a:xfrm>
        </p:spPr>
        <p:txBody>
          <a:bodyPr/>
          <a:lstStyle/>
          <a:p>
            <a:r>
              <a:rPr lang="en-US" sz="2400" b="1" dirty="0"/>
              <a:t>Drive Fiscal Compliance and Regulatory Activities</a:t>
            </a:r>
          </a:p>
          <a:p>
            <a:endParaRPr lang="en-US" sz="2400" dirty="0"/>
          </a:p>
          <a:p>
            <a:pPr lvl="2"/>
            <a:r>
              <a:rPr lang="en-US" sz="1800" dirty="0"/>
              <a:t>Manages Annual Audit for State Submission</a:t>
            </a:r>
          </a:p>
          <a:p>
            <a:pPr lvl="2"/>
            <a:r>
              <a:rPr lang="en-US" sz="1800" dirty="0"/>
              <a:t>Completes Annual Standard &amp; Poor’s Reporting and Financial Requirements</a:t>
            </a:r>
          </a:p>
          <a:p>
            <a:pPr lvl="2"/>
            <a:r>
              <a:rPr lang="en-US" sz="1800" dirty="0"/>
              <a:t>Bond Quarterly Reporting</a:t>
            </a:r>
          </a:p>
          <a:p>
            <a:pPr lvl="2"/>
            <a:r>
              <a:rPr lang="en-US" sz="1800" dirty="0"/>
              <a:t>Prepare and Present Annual Investor Call/ Maintains communication and relationships with bondholders</a:t>
            </a:r>
          </a:p>
          <a:p>
            <a:pPr lvl="2"/>
            <a:r>
              <a:rPr lang="en-US" sz="1800" dirty="0"/>
              <a:t>Charter School State Reporting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12" y="5181600"/>
            <a:ext cx="3981450" cy="1447800"/>
          </a:xfrm>
          <a:prstGeom prst="rect">
            <a:avLst/>
          </a:prstGeom>
        </p:spPr>
      </p:pic>
      <p:pic>
        <p:nvPicPr>
          <p:cNvPr id="3076" name="Picture 4" descr="gold dollar sign png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4933122"/>
            <a:ext cx="1219200" cy="169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70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GRANT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158" y="1912983"/>
            <a:ext cx="8594429" cy="3880773"/>
          </a:xfrm>
        </p:spPr>
        <p:txBody>
          <a:bodyPr/>
          <a:lstStyle/>
          <a:p>
            <a:r>
              <a:rPr lang="en-US" sz="2400" b="1" dirty="0"/>
              <a:t>Monitor Federal Grant Programs</a:t>
            </a:r>
          </a:p>
          <a:p>
            <a:pPr marL="0" indent="0">
              <a:buNone/>
            </a:pPr>
            <a:endParaRPr lang="en-US" sz="2400" dirty="0"/>
          </a:p>
          <a:p>
            <a:pPr lvl="3"/>
            <a:r>
              <a:rPr lang="en-US" sz="1800" dirty="0"/>
              <a:t>Entitlement Grants</a:t>
            </a:r>
          </a:p>
          <a:p>
            <a:pPr lvl="3"/>
            <a:r>
              <a:rPr lang="en-US" sz="1800" dirty="0"/>
              <a:t>COVID Grants (2021)</a:t>
            </a:r>
          </a:p>
          <a:p>
            <a:pPr lvl="3"/>
            <a:r>
              <a:rPr lang="en-US" sz="1800" dirty="0"/>
              <a:t>Competitive Grants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12" y="5181600"/>
            <a:ext cx="3981450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13" y="4711748"/>
            <a:ext cx="1905000" cy="178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85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FY21 Goals and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79" y="1524000"/>
            <a:ext cx="9717542" cy="4480560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SURVIVED COVID!</a:t>
            </a:r>
          </a:p>
          <a:p>
            <a:endParaRPr lang="en-US" sz="2000" b="1" dirty="0"/>
          </a:p>
          <a:p>
            <a:pPr lvl="3"/>
            <a:r>
              <a:rPr lang="en-US" sz="1800" dirty="0"/>
              <a:t>$1.6M Federal and State Grants</a:t>
            </a:r>
          </a:p>
          <a:p>
            <a:pPr lvl="3"/>
            <a:r>
              <a:rPr lang="en-US" sz="1800" dirty="0"/>
              <a:t>Additional Load of COVID required purchasing</a:t>
            </a:r>
          </a:p>
          <a:p>
            <a:pPr lvl="3"/>
            <a:r>
              <a:rPr lang="en-US" sz="1800" dirty="0"/>
              <a:t>COVID Related ZOOM calls for review of continuously changing state guidance</a:t>
            </a:r>
          </a:p>
          <a:p>
            <a:pPr lvl="3"/>
            <a:r>
              <a:rPr lang="en-US" sz="1800" dirty="0"/>
              <a:t>Automated Accounts Payable</a:t>
            </a:r>
          </a:p>
          <a:p>
            <a:pPr lvl="3"/>
            <a:r>
              <a:rPr lang="en-US" sz="1800" dirty="0"/>
              <a:t>Time and Attendance Training Videos for Staff</a:t>
            </a:r>
          </a:p>
          <a:p>
            <a:pPr lvl="3"/>
            <a:r>
              <a:rPr lang="en-US" sz="1800" dirty="0"/>
              <a:t>Create tools and methods to create per pupil tuition for budgeting 2016 – Present</a:t>
            </a:r>
          </a:p>
          <a:p>
            <a:pPr lvl="3"/>
            <a:r>
              <a:rPr lang="en-US" sz="1800" dirty="0"/>
              <a:t>Builds and maintained a strong Statewide network </a:t>
            </a:r>
          </a:p>
          <a:p>
            <a:pPr marL="1371189" lvl="3" indent="0">
              <a:buNone/>
            </a:pPr>
            <a:r>
              <a:rPr lang="en-US" sz="1800" dirty="0"/>
              <a:t>of financial peers </a:t>
            </a:r>
          </a:p>
          <a:p>
            <a:pPr lvl="3"/>
            <a:endParaRPr lang="en-US" sz="1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612" y="5280660"/>
            <a:ext cx="39814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5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Woodgrain_16x9">
      <a:dk1>
        <a:sysClr val="windowText" lastClr="000000"/>
      </a:dk1>
      <a:lt1>
        <a:sysClr val="window" lastClr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oodgrain_16x9">
      <a:dk1>
        <a:sysClr val="windowText" lastClr="000000"/>
      </a:dk1>
      <a:lt1>
        <a:sysClr val="window" lastClr="FFFFFF"/>
      </a:lt1>
      <a:dk2>
        <a:srgbClr val="90B365"/>
      </a:dk2>
      <a:lt2>
        <a:srgbClr val="EEECE1"/>
      </a:lt2>
      <a:accent1>
        <a:srgbClr val="4283D2"/>
      </a:accent1>
      <a:accent2>
        <a:srgbClr val="6E9D35"/>
      </a:accent2>
      <a:accent3>
        <a:srgbClr val="DE6742"/>
      </a:accent3>
      <a:accent4>
        <a:srgbClr val="8F73DF"/>
      </a:accent4>
      <a:accent5>
        <a:srgbClr val="CB991B"/>
      </a:accent5>
      <a:accent6>
        <a:srgbClr val="7F7F7F"/>
      </a:accent6>
      <a:hlink>
        <a:srgbClr val="90B365"/>
      </a:hlink>
      <a:folHlink>
        <a:srgbClr val="7F7F7F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1360511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TP102801114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706531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35E791-7449-4708-8DE9-182EC4D8A134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4873beb7-5857-4685-be1f-d57550cc96cc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C20563B-C646-42AF-9D0D-76DF086793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B9514F-6A45-47F4-BC6D-A865E29717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179</Words>
  <Application>Microsoft Office PowerPoint</Application>
  <PresentationFormat>Custom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</vt:lpstr>
      <vt:lpstr>Trebuchet MS</vt:lpstr>
      <vt:lpstr>Wingdings 3</vt:lpstr>
      <vt:lpstr>Facet</vt:lpstr>
      <vt:lpstr>March Board Meeting 2021 Karen Calvert, Director of Finance</vt:lpstr>
      <vt:lpstr>SCHOOL OPERATIONS</vt:lpstr>
      <vt:lpstr>FISCAL COMPLIANCE</vt:lpstr>
      <vt:lpstr>FEDERAL GRANT PROGRAMS</vt:lpstr>
      <vt:lpstr>FY21 Goals and Accomplishments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presentation</dc:title>
  <dc:creator>Heidi Berkowitz</dc:creator>
  <cp:lastModifiedBy>Karen Calvert</cp:lastModifiedBy>
  <cp:revision>12</cp:revision>
  <cp:lastPrinted>2021-03-02T19:13:01Z</cp:lastPrinted>
  <dcterms:created xsi:type="dcterms:W3CDTF">2021-03-02T18:15:38Z</dcterms:created>
  <dcterms:modified xsi:type="dcterms:W3CDTF">2021-03-02T19:14:36Z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