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81947-DF49-4829-995D-090207942E41}" v="1909" dt="2021-02-05T20:56:27.007"/>
    <p1510:client id="{8CEC7821-71CE-05D0-8685-B13B59EC748F}" v="63" dt="2021-02-09T13:14:48.030"/>
    <p1510:client id="{8EE0E90C-DF01-CA29-66DD-E98F31691DEC}" v="18" dt="2021-02-08T20:20:40.329"/>
    <p1510:client id="{E1A59B41-B618-A901-0058-8146289B9818}" v="2618" dt="2021-02-08T17:06:25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i Obenchain" userId="S::lobenchain@foxboroughrcs.org::d823b485-94a4-44a7-9488-81bc077456e1" providerId="AD" clId="Web-{8EE0E90C-DF01-CA29-66DD-E98F31691DEC}"/>
    <pc:docChg chg="modSld">
      <pc:chgData name="Lori Obenchain" userId="S::lobenchain@foxboroughrcs.org::d823b485-94a4-44a7-9488-81bc077456e1" providerId="AD" clId="Web-{8EE0E90C-DF01-CA29-66DD-E98F31691DEC}" dt="2021-02-08T20:20:40.329" v="9" actId="20577"/>
      <pc:docMkLst>
        <pc:docMk/>
      </pc:docMkLst>
      <pc:sldChg chg="modSp">
        <pc:chgData name="Lori Obenchain" userId="S::lobenchain@foxboroughrcs.org::d823b485-94a4-44a7-9488-81bc077456e1" providerId="AD" clId="Web-{8EE0E90C-DF01-CA29-66DD-E98F31691DEC}" dt="2021-02-08T17:08:32.401" v="1" actId="20577"/>
        <pc:sldMkLst>
          <pc:docMk/>
          <pc:sldMk cId="3178122479" sldId="259"/>
        </pc:sldMkLst>
        <pc:spChg chg="mod">
          <ac:chgData name="Lori Obenchain" userId="S::lobenchain@foxboroughrcs.org::d823b485-94a4-44a7-9488-81bc077456e1" providerId="AD" clId="Web-{8EE0E90C-DF01-CA29-66DD-E98F31691DEC}" dt="2021-02-08T17:08:32.401" v="1" actId="20577"/>
          <ac:spMkLst>
            <pc:docMk/>
            <pc:sldMk cId="3178122479" sldId="259"/>
            <ac:spMk id="3" creationId="{1F11DAE0-468A-4EA2-AB71-D0353A9145D2}"/>
          </ac:spMkLst>
        </pc:spChg>
      </pc:sldChg>
      <pc:sldChg chg="modSp">
        <pc:chgData name="Lori Obenchain" userId="S::lobenchain@foxboroughrcs.org::d823b485-94a4-44a7-9488-81bc077456e1" providerId="AD" clId="Web-{8EE0E90C-DF01-CA29-66DD-E98F31691DEC}" dt="2021-02-08T17:09:10.652" v="7" actId="20577"/>
        <pc:sldMkLst>
          <pc:docMk/>
          <pc:sldMk cId="3322918167" sldId="261"/>
        </pc:sldMkLst>
        <pc:spChg chg="mod">
          <ac:chgData name="Lori Obenchain" userId="S::lobenchain@foxboroughrcs.org::d823b485-94a4-44a7-9488-81bc077456e1" providerId="AD" clId="Web-{8EE0E90C-DF01-CA29-66DD-E98F31691DEC}" dt="2021-02-08T17:09:10.652" v="7" actId="20577"/>
          <ac:spMkLst>
            <pc:docMk/>
            <pc:sldMk cId="3322918167" sldId="261"/>
            <ac:spMk id="3" creationId="{1F11DAE0-468A-4EA2-AB71-D0353A9145D2}"/>
          </ac:spMkLst>
        </pc:spChg>
      </pc:sldChg>
      <pc:sldChg chg="modSp">
        <pc:chgData name="Lori Obenchain" userId="S::lobenchain@foxboroughrcs.org::d823b485-94a4-44a7-9488-81bc077456e1" providerId="AD" clId="Web-{8EE0E90C-DF01-CA29-66DD-E98F31691DEC}" dt="2021-02-08T20:20:40.329" v="9" actId="20577"/>
        <pc:sldMkLst>
          <pc:docMk/>
          <pc:sldMk cId="2484964173" sldId="262"/>
        </pc:sldMkLst>
        <pc:spChg chg="mod">
          <ac:chgData name="Lori Obenchain" userId="S::lobenchain@foxboroughrcs.org::d823b485-94a4-44a7-9488-81bc077456e1" providerId="AD" clId="Web-{8EE0E90C-DF01-CA29-66DD-E98F31691DEC}" dt="2021-02-08T20:20:40.329" v="9" actId="20577"/>
          <ac:spMkLst>
            <pc:docMk/>
            <pc:sldMk cId="2484964173" sldId="262"/>
            <ac:spMk id="4" creationId="{8DA1F7F6-DBC2-4C5D-9907-D4826391DAA9}"/>
          </ac:spMkLst>
        </pc:spChg>
      </pc:sldChg>
    </pc:docChg>
  </pc:docChgLst>
  <pc:docChgLst>
    <pc:chgData name="Lori Obenchain" userId="S::lobenchain@foxboroughrcs.org::d823b485-94a4-44a7-9488-81bc077456e1" providerId="AD" clId="Web-{8CEC7821-71CE-05D0-8685-B13B59EC748F}"/>
    <pc:docChg chg="modSld">
      <pc:chgData name="Lori Obenchain" userId="S::lobenchain@foxboroughrcs.org::d823b485-94a4-44a7-9488-81bc077456e1" providerId="AD" clId="Web-{8CEC7821-71CE-05D0-8685-B13B59EC748F}" dt="2021-02-09T13:14:48.030" v="30" actId="20577"/>
      <pc:docMkLst>
        <pc:docMk/>
      </pc:docMkLst>
      <pc:sldChg chg="modSp">
        <pc:chgData name="Lori Obenchain" userId="S::lobenchain@foxboroughrcs.org::d823b485-94a4-44a7-9488-81bc077456e1" providerId="AD" clId="Web-{8CEC7821-71CE-05D0-8685-B13B59EC748F}" dt="2021-02-09T13:14:48.030" v="30" actId="20577"/>
        <pc:sldMkLst>
          <pc:docMk/>
          <pc:sldMk cId="76619482" sldId="257"/>
        </pc:sldMkLst>
        <pc:spChg chg="mod">
          <ac:chgData name="Lori Obenchain" userId="S::lobenchain@foxboroughrcs.org::d823b485-94a4-44a7-9488-81bc077456e1" providerId="AD" clId="Web-{8CEC7821-71CE-05D0-8685-B13B59EC748F}" dt="2021-02-09T13:14:48.030" v="30" actId="20577"/>
          <ac:spMkLst>
            <pc:docMk/>
            <pc:sldMk cId="76619482" sldId="257"/>
            <ac:spMk id="3" creationId="{B8C84A7F-E7DC-4DAE-A106-4980BEDBEF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1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9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3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7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5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1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8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3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8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7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7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7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5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92EBC-66B3-4689-BE7C-C270840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480000">
            <a:off x="959515" y="1646934"/>
            <a:ext cx="2876484" cy="3407825"/>
          </a:xfrm>
        </p:spPr>
        <p:txBody>
          <a:bodyPr anchor="ctr">
            <a:normAutofit/>
          </a:bodyPr>
          <a:lstStyle/>
          <a:p>
            <a:r>
              <a:rPr lang="en-US" sz="3200" dirty="0"/>
              <a:t>Student Services Department </a:t>
            </a:r>
            <a:r>
              <a:rPr lang="en-US" sz="3200"/>
              <a:t>Goal 1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84A7F-E7DC-4DAE-A106-4980BEDBE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461224"/>
            <a:ext cx="5365218" cy="5417783"/>
          </a:xfrm>
          <a:effectLst/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                  </a:t>
            </a:r>
            <a:r>
              <a:rPr lang="en-US" sz="2000" b="1" dirty="0">
                <a:solidFill>
                  <a:schemeClr val="accent1"/>
                </a:solidFill>
              </a:rPr>
              <a:t>Student Achievement Goal:</a:t>
            </a:r>
          </a:p>
          <a:p>
            <a:pPr>
              <a:lnSpc>
                <a:spcPct val="90000"/>
              </a:lnSpc>
            </a:pPr>
            <a:r>
              <a:rPr lang="en-US" sz="1700" b="1" i="1" dirty="0"/>
              <a:t>Reading</a:t>
            </a:r>
            <a:r>
              <a:rPr lang="en-US" sz="1700" b="1" i="1" dirty="0">
                <a:ea typeface="+mn-lt"/>
                <a:cs typeface="+mn-lt"/>
              </a:rPr>
              <a:t>:</a:t>
            </a:r>
            <a:endParaRPr lang="en-US" sz="1700" b="1" i="1" dirty="0"/>
          </a:p>
          <a:p>
            <a:pPr>
              <a:lnSpc>
                <a:spcPct val="90000"/>
              </a:lnSpc>
            </a:pPr>
            <a:r>
              <a:rPr lang="en-US" sz="1700" dirty="0">
                <a:ea typeface="+mn-lt"/>
                <a:cs typeface="+mn-lt"/>
              </a:rPr>
              <a:t>75% ES special education/ ELL students reading below benchmark will improve their reading skills by 1 year’s growth using F&amp;P leveling system ( 1yr's growth = 3 reading levels from baseline)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ea typeface="+mn-lt"/>
                <a:cs typeface="+mn-lt"/>
              </a:rPr>
              <a:t>75% MS special education/ELL students reading below benchmark will improve their reading comprehension skills by meeting or exceeding their target RIT score on the MAP assessment 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700" b="1" i="1" dirty="0">
                <a:ea typeface="+mn-lt"/>
                <a:cs typeface="+mn-lt"/>
              </a:rPr>
              <a:t>Math: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ea typeface="+mn-lt"/>
                <a:cs typeface="+mn-lt"/>
              </a:rPr>
              <a:t>75% MS special education/ELL students who perform below benchmark will improve their math skills by meeting or exceeding their target RIT score on the MAP assessment</a:t>
            </a:r>
          </a:p>
          <a:p>
            <a:pPr>
              <a:lnSpc>
                <a:spcPct val="90000"/>
              </a:lnSpc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7661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7B568-7EE8-4A01-A2D5-23A3AA4E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20000">
            <a:off x="852053" y="1578549"/>
            <a:ext cx="2729945" cy="3349210"/>
          </a:xfrm>
        </p:spPr>
        <p:txBody>
          <a:bodyPr anchor="ctr">
            <a:normAutofit/>
          </a:bodyPr>
          <a:lstStyle/>
          <a:p>
            <a:r>
              <a:rPr lang="en-US" sz="3200">
                <a:ea typeface="+mj-lt"/>
                <a:cs typeface="+mj-lt"/>
              </a:rPr>
              <a:t>Student </a:t>
            </a:r>
            <a:br>
              <a:rPr lang="en-US" sz="3200" dirty="0">
                <a:ea typeface="+mj-lt"/>
                <a:cs typeface="+mj-lt"/>
              </a:rPr>
            </a:br>
            <a:r>
              <a:rPr lang="en-US" sz="3200">
                <a:ea typeface="+mj-lt"/>
                <a:cs typeface="+mj-lt"/>
              </a:rPr>
              <a:t>Services </a:t>
            </a:r>
            <a:br>
              <a:rPr lang="en-US" sz="3200" dirty="0">
                <a:ea typeface="+mj-lt"/>
                <a:cs typeface="+mj-lt"/>
              </a:rPr>
            </a:br>
            <a:r>
              <a:rPr lang="en-US" sz="3200">
                <a:ea typeface="+mj-lt"/>
                <a:cs typeface="+mj-lt"/>
              </a:rPr>
              <a:t>Department </a:t>
            </a:r>
            <a:br>
              <a:rPr lang="en-US" sz="3200" dirty="0">
                <a:ea typeface="+mj-lt"/>
                <a:cs typeface="+mj-lt"/>
              </a:rPr>
            </a:br>
            <a:r>
              <a:rPr lang="en-US" sz="3200">
                <a:ea typeface="+mj-lt"/>
                <a:cs typeface="+mj-lt"/>
              </a:rPr>
              <a:t>Goal 2</a:t>
            </a:r>
            <a:endParaRPr lang="en-US" sz="3200" b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DAE0-468A-4EA2-AB71-D0353A91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376" y="1623762"/>
            <a:ext cx="5365218" cy="3610475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solidFill>
                  <a:schemeClr val="accent1"/>
                </a:solidFill>
              </a:rPr>
              <a:t>Parent Engagement</a:t>
            </a:r>
          </a:p>
          <a:p>
            <a:pPr marL="0" indent="0" algn="ctr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Parents of special education students and English Learners will become active participants in learning, programming, and collaboration at FRCS by joining our SEPAC and/or ELPAC</a:t>
            </a:r>
          </a:p>
        </p:txBody>
      </p:sp>
    </p:spTree>
    <p:extLst>
      <p:ext uri="{BB962C8B-B14F-4D97-AF65-F5344CB8AC3E}">
        <p14:creationId xmlns:p14="http://schemas.microsoft.com/office/powerpoint/2010/main" val="108573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7B568-7EE8-4A01-A2D5-23A3AA4E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100" y="497988"/>
            <a:ext cx="4171198" cy="956773"/>
          </a:xfrm>
          <a:effectLst/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600">
                <a:solidFill>
                  <a:schemeClr val="tx1"/>
                </a:solidFill>
              </a:rPr>
              <a:t>ES Reading Progress Update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DAE0-468A-4EA2-AB71-D0353A91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809" y="1919441"/>
            <a:ext cx="10689876" cy="4242203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Using F&amp;P:</a:t>
            </a:r>
          </a:p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Glows: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Courier New" charset="2"/>
              <a:buChar char="o"/>
            </a:pPr>
            <a:r>
              <a:rPr lang="en-US" sz="1600" dirty="0">
                <a:ea typeface="+mn-lt"/>
                <a:cs typeface="+mn-lt"/>
              </a:rPr>
              <a:t>Very little regression from March to September during our school closure</a:t>
            </a:r>
            <a:endParaRPr lang="en-US" sz="1600" dirty="0"/>
          </a:p>
          <a:p>
            <a:pPr marL="285750" indent="-285750">
              <a:buFont typeface="Courier New" charset="2"/>
              <a:buChar char="o"/>
            </a:pPr>
            <a:r>
              <a:rPr lang="en-US" sz="1600" dirty="0">
                <a:ea typeface="+mn-lt"/>
                <a:cs typeface="+mn-lt"/>
              </a:rPr>
              <a:t>% of students who have shown progress in their reading levels since last year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a typeface="+mn-lt"/>
                <a:cs typeface="+mn-lt"/>
              </a:rPr>
              <a:t>       Gr 1 –  56% of ELs and 50% of special education students  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a typeface="+mn-lt"/>
                <a:cs typeface="+mn-lt"/>
              </a:rPr>
              <a:t>       Gr 2 –  100% of ELs and 90% of special education students   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a typeface="+mn-lt"/>
                <a:cs typeface="+mn-lt"/>
              </a:rPr>
              <a:t>       Gr 3 –  70% of ELs and 75% of special education students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a typeface="+mn-lt"/>
                <a:cs typeface="+mn-lt"/>
              </a:rPr>
              <a:t>       Gr 4 –  100% of ELs and 40% of special education students</a:t>
            </a:r>
            <a:endParaRPr lang="en-US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a typeface="+mn-lt"/>
                <a:cs typeface="+mn-lt"/>
              </a:rPr>
              <a:t>Grows: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1600" dirty="0">
                <a:ea typeface="+mn-lt"/>
                <a:cs typeface="+mn-lt"/>
              </a:rPr>
              <a:t>Students who did not regress, but have not made progress in Reading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1600" dirty="0">
                <a:ea typeface="+mn-lt"/>
                <a:cs typeface="+mn-lt"/>
              </a:rPr>
              <a:t>Progress of students (1 year's growth) still puts many students below grade level expectations for Reading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solidFill>
                  <a:schemeClr val="accent1"/>
                </a:solidFill>
                <a:ea typeface="+mn-lt"/>
                <a:cs typeface="+mn-lt"/>
              </a:rPr>
              <a:t>Interventions:</a:t>
            </a:r>
            <a:r>
              <a:rPr lang="en-US" sz="1400" dirty="0">
                <a:ea typeface="+mn-lt"/>
                <a:cs typeface="+mn-lt"/>
              </a:rPr>
              <a:t> small group reading instruction with ESL/Special Ed teacher during guided reading, workshop additional time for reading intervention, and K-4 special education teachers implementing </a:t>
            </a:r>
            <a:r>
              <a:rPr lang="en-US" sz="1400" dirty="0" err="1">
                <a:ea typeface="+mn-lt"/>
                <a:cs typeface="+mn-lt"/>
              </a:rPr>
              <a:t>Fundations</a:t>
            </a:r>
            <a:r>
              <a:rPr lang="en-US" sz="1400" dirty="0">
                <a:ea typeface="+mn-lt"/>
                <a:cs typeface="+mn-lt"/>
              </a:rPr>
              <a:t> program to address decoding/fluency needs of students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a typeface="+mn-lt"/>
                <a:cs typeface="+mn-lt"/>
              </a:rPr>
              <a:t>**special education and ESL teachers are sitting on reading curriculum committees in ES </a:t>
            </a: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             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DE08EC-5930-412A-9745-C412F0667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60000">
            <a:off x="8667636" y="377724"/>
            <a:ext cx="2981325" cy="217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22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7B568-7EE8-4A01-A2D5-23A3AA4E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16016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MS  Reading and Math Progress</a:t>
            </a:r>
            <a:r>
              <a:rPr lang="en-US" sz="2000" dirty="0">
                <a:solidFill>
                  <a:schemeClr val="tx1"/>
                </a:solidFill>
              </a:rPr>
              <a:t> Update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DAE0-468A-4EA2-AB71-D0353A91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215175"/>
            <a:ext cx="6842050" cy="6567351"/>
          </a:xfrm>
          <a:effectLst/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Using Measures of Academic Progress (MAP)</a:t>
            </a:r>
          </a:p>
          <a:p>
            <a:pPr marL="0" indent="0">
              <a:buNone/>
            </a:pPr>
            <a:endParaRPr lang="en-US" sz="14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+mn-lt"/>
                <a:cs typeface="+mn-lt"/>
              </a:rPr>
              <a:t>Glows</a:t>
            </a: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As a  cohort EL and Special Education made growth from Fall to Winter  across all grades</a:t>
            </a: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Both cohorts displayed higher performance and growth in Reading than in Math across all grades</a:t>
            </a: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+mn-lt"/>
                <a:cs typeface="+mn-lt"/>
              </a:rPr>
              <a:t>Grows:</a:t>
            </a:r>
          </a:p>
          <a:p>
            <a:pPr marL="914400" lvl="2" indent="-34290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Both cohorts remain  below the expected mean RIT score  according to normative data (2020)</a:t>
            </a: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MAP is a new measure in the district, so we are still learning how to extract and use the data</a:t>
            </a: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There is a new math curriculum  - staff are still learning how to scaffold and accommodate the curriculum to meet the needs of our diverse learner</a:t>
            </a: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857250" lvl="2" indent="-28575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+mn-lt"/>
                <a:cs typeface="+mn-lt"/>
              </a:rPr>
              <a:t>Interventions:</a:t>
            </a: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914400" lvl="2" indent="-34290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Targeted intervention time during workshop to address learning gaps</a:t>
            </a: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914400" lvl="2" indent="-34290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PD  from our  Math Instructional Coach to support curriculum</a:t>
            </a:r>
          </a:p>
          <a:p>
            <a:pPr marL="914400" lvl="2" indent="-34290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endParaRPr lang="en-US" sz="2000" dirty="0">
              <a:ea typeface="+mn-lt"/>
              <a:cs typeface="+mn-lt"/>
            </a:endParaRPr>
          </a:p>
          <a:p>
            <a:pPr marL="914400" lvl="2" indent="-342900">
              <a:spcBef>
                <a:spcPts val="0"/>
              </a:spcBef>
              <a:spcAft>
                <a:spcPts val="0"/>
              </a:spcAft>
              <a:buFont typeface="Courier New" charset="2"/>
              <a:buChar char="o"/>
            </a:pPr>
            <a:r>
              <a:rPr lang="en-US" sz="2000" dirty="0">
                <a:ea typeface="+mn-lt"/>
                <a:cs typeface="+mn-lt"/>
              </a:rPr>
              <a:t>PD from NWEA consultant  to extract, interpret, and use MAP data to drive instruction during intervention</a:t>
            </a:r>
          </a:p>
          <a:p>
            <a:pPr marL="5715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291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F0497-E9F1-438D-B296-D7C81699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73" y="447188"/>
            <a:ext cx="10560625" cy="959077"/>
          </a:xfrm>
        </p:spPr>
        <p:txBody>
          <a:bodyPr/>
          <a:lstStyle/>
          <a:p>
            <a:pPr algn="ctr"/>
            <a:r>
              <a:rPr lang="en-US" sz="3200" b="0">
                <a:solidFill>
                  <a:schemeClr val="bg1"/>
                </a:solidFill>
              </a:rPr>
              <a:t>Parent Engagement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03159-57F5-42ED-B5C8-19DC81870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73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  SEPAC</a:t>
            </a:r>
          </a:p>
          <a:p>
            <a:pPr marL="285750" indent="-285750">
              <a:buFont typeface="Courier New" charset="2"/>
              <a:buChar char="o"/>
            </a:pPr>
            <a:r>
              <a:rPr lang="en-US">
                <a:solidFill>
                  <a:schemeClr val="bg1"/>
                </a:solidFill>
              </a:rPr>
              <a:t>Survey in Sept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charset="2"/>
              <a:buChar char="o"/>
            </a:pPr>
            <a:r>
              <a:rPr lang="en-US">
                <a:solidFill>
                  <a:schemeClr val="bg1"/>
                </a:solidFill>
              </a:rPr>
              <a:t>2  virtual meetings this school year</a:t>
            </a:r>
          </a:p>
          <a:p>
            <a:pPr marL="285750" indent="-285750">
              <a:buFont typeface="Courier New" charset="2"/>
              <a:buChar char="o"/>
            </a:pPr>
            <a:r>
              <a:rPr lang="en-US">
                <a:solidFill>
                  <a:schemeClr val="bg1"/>
                </a:solidFill>
              </a:rPr>
              <a:t>Best attendance in the 8 yrs. I've been at FRCS (10-15 families)</a:t>
            </a:r>
          </a:p>
          <a:p>
            <a:pPr marL="285750" indent="-285750">
              <a:buFont typeface="Courier New" charset="2"/>
              <a:buChar char="o"/>
            </a:pPr>
            <a:r>
              <a:rPr lang="en-US">
                <a:solidFill>
                  <a:schemeClr val="bg1"/>
                </a:solidFill>
              </a:rPr>
              <a:t>January - Related service providers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charset="2"/>
              <a:buChar char="o"/>
            </a:pPr>
            <a:r>
              <a:rPr lang="en-US">
                <a:solidFill>
                  <a:schemeClr val="bg1"/>
                </a:solidFill>
              </a:rPr>
              <a:t>March – School Psychologists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charset="2"/>
              <a:buChar char="o"/>
            </a:pPr>
            <a:r>
              <a:rPr lang="en-US">
                <a:solidFill>
                  <a:schemeClr val="bg1"/>
                </a:solidFill>
              </a:rPr>
              <a:t>Early Adopter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charset="2"/>
              <a:buChar char="o"/>
            </a:pPr>
            <a:r>
              <a:rPr lang="en-US">
                <a:solidFill>
                  <a:schemeClr val="bg1"/>
                </a:solidFill>
              </a:rPr>
              <a:t>Updating Webpage 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charset="2"/>
              <a:buChar char="o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1F7F6-DBC2-4C5D-9907-D4826391D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4287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ELPAC</a:t>
            </a:r>
          </a:p>
          <a:p>
            <a:pPr marL="285750" indent="-285750">
              <a:buFont typeface="Courier New,monospace"/>
              <a:buChar char="o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Survey in Sept</a:t>
            </a:r>
          </a:p>
          <a:p>
            <a:pPr marL="285750" indent="-285750">
              <a:buFont typeface="Courier New,monospace"/>
              <a:buChar char="o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2 virtual meetings this school year</a:t>
            </a:r>
          </a:p>
          <a:p>
            <a:pPr marL="285750" indent="-285750">
              <a:buFont typeface="Courier New,monospace"/>
              <a:buChar char="o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Best attendance in the 8 yrs. I've been at FRCS (20-25 families)</a:t>
            </a:r>
          </a:p>
          <a:p>
            <a:pPr marL="285750" indent="-285750">
              <a:buFont typeface="Courier New,monospace"/>
              <a:buChar char="o"/>
            </a:pPr>
            <a:r>
              <a:rPr lang="en-US">
                <a:solidFill>
                  <a:schemeClr val="bg1"/>
                </a:solidFill>
                <a:ea typeface="+mn-lt"/>
                <a:cs typeface="+mn-lt"/>
              </a:rPr>
              <a:t>December– ACCESS testing</a:t>
            </a:r>
          </a:p>
          <a:p>
            <a:pPr marL="285750" indent="-285750">
              <a:buFont typeface="Courier New,monospace"/>
              <a:buChar char="o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February – ELPAC state level meeting</a:t>
            </a:r>
          </a:p>
          <a:p>
            <a:pPr marL="285750" indent="-285750">
              <a:buFont typeface="Courier New,monospace"/>
              <a:buChar char="o"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Adult ESL classes – 10 parents/guardians.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They meet 2X90min/</a:t>
            </a:r>
            <a:r>
              <a:rPr lang="en-US" dirty="0" err="1">
                <a:solidFill>
                  <a:schemeClr val="bg1"/>
                </a:solidFill>
              </a:rPr>
              <a:t>wk</a:t>
            </a:r>
            <a:r>
              <a:rPr lang="en-US" dirty="0">
                <a:solidFill>
                  <a:schemeClr val="bg1"/>
                </a:solidFill>
              </a:rPr>
              <a:t> - Grant funded</a:t>
            </a:r>
          </a:p>
          <a:p>
            <a:pPr marL="285750" indent="-285750">
              <a:buFont typeface="Courier New" charset="2"/>
              <a:buChar char="o"/>
            </a:pPr>
            <a:r>
              <a:rPr lang="en-US" dirty="0">
                <a:solidFill>
                  <a:schemeClr val="bg1"/>
                </a:solidFill>
              </a:rPr>
              <a:t>Updating Webpage</a:t>
            </a:r>
          </a:p>
        </p:txBody>
      </p:sp>
    </p:spTree>
    <p:extLst>
      <p:ext uri="{BB962C8B-B14F-4D97-AF65-F5344CB8AC3E}">
        <p14:creationId xmlns:p14="http://schemas.microsoft.com/office/powerpoint/2010/main" val="2484964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Student Services Department Goal 1</vt:lpstr>
      <vt:lpstr>Student  Services  Department  Goal 2</vt:lpstr>
      <vt:lpstr>ES Reading Progress Update</vt:lpstr>
      <vt:lpstr>MS  Reading and Math Progress Update</vt:lpstr>
      <vt:lpstr>Parent Engagement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574</cp:revision>
  <dcterms:created xsi:type="dcterms:W3CDTF">2021-02-05T18:52:21Z</dcterms:created>
  <dcterms:modified xsi:type="dcterms:W3CDTF">2021-02-09T13:14:48Z</dcterms:modified>
</cp:coreProperties>
</file>