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439" r:id="rId3"/>
    <p:sldId id="441" r:id="rId4"/>
    <p:sldId id="256" r:id="rId5"/>
    <p:sldId id="257" r:id="rId6"/>
    <p:sldId id="613" r:id="rId7"/>
    <p:sldId id="614" r:id="rId8"/>
    <p:sldId id="615" r:id="rId9"/>
    <p:sldId id="616" r:id="rId10"/>
    <p:sldId id="617" r:id="rId11"/>
    <p:sldId id="618" r:id="rId12"/>
    <p:sldId id="638" r:id="rId13"/>
    <p:sldId id="639" r:id="rId14"/>
    <p:sldId id="640" r:id="rId15"/>
    <p:sldId id="641" r:id="rId16"/>
    <p:sldId id="631" r:id="rId17"/>
    <p:sldId id="619" r:id="rId18"/>
    <p:sldId id="620" r:id="rId19"/>
    <p:sldId id="621" r:id="rId20"/>
    <p:sldId id="622" r:id="rId21"/>
    <p:sldId id="623" r:id="rId22"/>
    <p:sldId id="624" r:id="rId23"/>
    <p:sldId id="625" r:id="rId24"/>
    <p:sldId id="632" r:id="rId25"/>
    <p:sldId id="633" r:id="rId26"/>
    <p:sldId id="634" r:id="rId27"/>
    <p:sldId id="626" r:id="rId28"/>
    <p:sldId id="627" r:id="rId29"/>
    <p:sldId id="628" r:id="rId30"/>
    <p:sldId id="629" r:id="rId31"/>
    <p:sldId id="630" r:id="rId32"/>
    <p:sldId id="635" r:id="rId33"/>
    <p:sldId id="636" r:id="rId34"/>
    <p:sldId id="637" r:id="rId35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93" d="100"/>
          <a:sy n="93" d="100"/>
        </p:scale>
        <p:origin x="639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5DF378-32BB-4E2A-BBF0-A8F857495914}"/>
              </a:ext>
            </a:extLst>
          </p:cNvPr>
          <p:cNvSpPr/>
          <p:nvPr/>
        </p:nvSpPr>
        <p:spPr>
          <a:xfrm>
            <a:off x="447678" y="3086106"/>
            <a:ext cx="8240713" cy="3305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4" y="990600"/>
            <a:ext cx="7989752" cy="1504844"/>
          </a:xfrm>
          <a:effectLst/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52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8255AD-3047-45A2-AF31-AC983D91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FC6835-9261-4748-84C7-16B2D2B4796F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F56057-ED0D-4B7B-9E4D-83E2B5820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2A0B58-98FD-4603-8C4D-87157A01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1CE48E-8922-4CE9-9C4C-A849F433D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4458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5534F1-C4B7-4AE4-9C4E-3DBEAF1AAF16}"/>
              </a:ext>
            </a:extLst>
          </p:cNvPr>
          <p:cNvSpPr>
            <a:spLocks noChangeAspect="1"/>
          </p:cNvSpPr>
          <p:nvPr/>
        </p:nvSpPr>
        <p:spPr>
          <a:xfrm>
            <a:off x="447677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ABD81D-42C8-494D-9FEE-47171C3D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FC6835-9261-4748-84C7-16B2D2B4796F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9E84A7-76AA-4132-A21E-E0936228B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C21168-FE70-4F2D-AE4A-F1A6B6F4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E48E-8922-4CE9-9C4C-A849F433D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46077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C91A4F-C5FC-4295-9F17-08FD0C407271}"/>
              </a:ext>
            </a:extLst>
          </p:cNvPr>
          <p:cNvSpPr>
            <a:spLocks noChangeAspect="1"/>
          </p:cNvSpPr>
          <p:nvPr/>
        </p:nvSpPr>
        <p:spPr>
          <a:xfrm>
            <a:off x="6629400" y="600075"/>
            <a:ext cx="2057400" cy="5816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75733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6" y="675733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9CB967-A6E0-499F-8C15-43D55DB0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5291" y="5956306"/>
            <a:ext cx="9477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FC6835-9261-4748-84C7-16B2D2B4796F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C63C91-2BBE-46C7-9236-AC7A4FBF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027" y="5951544"/>
            <a:ext cx="5922963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794D25-E104-41CF-824F-441192D2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1CE48E-8922-4CE9-9C4C-A849F433D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4467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DAA2C-53B5-4A46-91C2-40B23F41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532C078-8C0F-44C1-9A53-4F4D5128AF04}" type="datetime1">
              <a:rPr lang="en-US"/>
              <a:pPr>
                <a:defRPr/>
              </a:pPr>
              <a:t>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AAA31-9E42-42F9-A506-46A502943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0DA38-A0CD-4120-B323-239B5714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1FB1ED2C-D018-4481-BDBD-E5A21A2F6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41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70E1C-2773-4947-9F0C-EFC7BF4FC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31E5EA16-4B49-4D40-960A-EB32841D5483}" type="datetime1">
              <a:rPr lang="en-US"/>
              <a:pPr>
                <a:defRPr/>
              </a:pPr>
              <a:t>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66D81-9A88-4229-970E-8F7E2FE0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22953-CD3E-4152-8475-D895CA3C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601517A-7259-4F18-83A6-F196F747D9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05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56D05-9227-4303-B551-AA15E7B15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9584F11-7D12-477B-969A-AF8E2395C57E}" type="datetime1">
              <a:rPr lang="en-US"/>
              <a:pPr>
                <a:defRPr/>
              </a:pPr>
              <a:t>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6FC9-BA13-4A23-86AF-41C8CA50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F9BD2-77BB-4779-AF62-04F2920E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46C0314D-4587-4F60-88F5-5D90705676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49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18F61-BB48-4FA7-BADD-6ADF6E54F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8ABDE661-0FB6-43BB-BB79-6AD9704A9F72}" type="datetime1">
              <a:rPr lang="en-US"/>
              <a:pPr>
                <a:defRPr/>
              </a:pPr>
              <a:t>1/3/2021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522E1-29F9-4423-9620-EE1EB7A38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5FC03-55D1-4EEA-B56A-4DAB0F4B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34B2FFE1-8C8E-4B5B-8C33-6A321F5604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11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B71B2A-79C9-4EA9-B516-6AA1790C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39326642-F0FF-4119-99DC-A978A595D0B0}" type="datetime1">
              <a:rPr lang="en-US"/>
              <a:pPr>
                <a:defRPr/>
              </a:pPr>
              <a:t>1/3/2021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586D7F-0BDB-4CB7-BA60-FF3F95854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49E565-9D42-46A4-AB51-10C2C1A7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D0869ED-2947-4ECB-A376-5ECAA4F3E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61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E7BE2-48ED-4118-BCFA-C6AA63762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E8E4CB38-DC08-4DE4-9A74-CC08D6BB0CBC}" type="datetime1">
              <a:rPr lang="en-US"/>
              <a:pPr>
                <a:defRPr/>
              </a:pPr>
              <a:t>1/3/2021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51E1A-3C69-4BA0-A322-8C142D90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51026-9DDD-416D-994F-1D672644C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3230CC31-B22D-4BA9-9072-47605C02BA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04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EEEAFE-9953-4F60-8057-025BF460A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42F49706-EE37-4A6F-9764-7828C11306CA}" type="datetime1">
              <a:rPr lang="en-US"/>
              <a:pPr>
                <a:defRPr/>
              </a:pPr>
              <a:t>1/3/2021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BC397-D45E-417C-ABCE-0865BA7C2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11E07-987F-4D55-9E0B-C279BDB2E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B3359B57-A7D0-4D0B-A8BC-1D445A28D4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84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BA0A9-47CC-49C3-A8D0-527AFFE4B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4E63C13B-178E-4C37-88EB-0B889E1C6506}" type="datetime1">
              <a:rPr lang="en-US"/>
              <a:pPr>
                <a:defRPr/>
              </a:pPr>
              <a:t>1/3/2021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BBE93-AF6E-4D57-AD40-103FE3DCC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27B83-5A33-44D7-B5FD-49B66060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2B351E5B-08CD-4537-9776-71141E9DFA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4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295148-BED2-4CF3-9557-7AD12DFEC348}"/>
              </a:ext>
            </a:extLst>
          </p:cNvPr>
          <p:cNvSpPr>
            <a:spLocks noChangeAspect="1"/>
          </p:cNvSpPr>
          <p:nvPr/>
        </p:nvSpPr>
        <p:spPr>
          <a:xfrm>
            <a:off x="447677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2228009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14CA51-3C39-4AE6-B1E1-9F694DE9F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FC6835-9261-4748-84C7-16B2D2B4796F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38FBE4-0984-4A06-B44A-217FE989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6DEEFA-FA9B-45CB-B730-5196B6E5E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E48E-8922-4CE9-9C4C-A849F433D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5505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6B0F0-0534-4D8A-944A-BFA7429C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FC959C41-E61A-43D2-9AF2-093FA50550BD}" type="datetime1">
              <a:rPr lang="en-US"/>
              <a:pPr>
                <a:defRPr/>
              </a:pPr>
              <a:t>1/3/2021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189E6-B500-47AC-8CEC-861A736A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5E6E0-2B15-4879-9343-3C4227D8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DDA832E2-2890-4BD2-B9E8-CC93F54A0D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47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B5596-99C4-4A9A-AEA5-7D90C2AA6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070275F6-196E-4CF3-B1CC-AA8FFA989E9A}" type="datetime1">
              <a:rPr lang="en-US"/>
              <a:pPr>
                <a:defRPr/>
              </a:pPr>
              <a:t>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72C85-8820-423B-8FA2-6457A00A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53174-E30A-4AAC-B638-A9F5946B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5916F53A-3BCB-4E15-804E-09ADEF9DF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43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0E615-5A7C-4DDC-89DC-1FCA77B52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DBFACE6D-C3ED-49F7-B6BD-D557D198B2F2}" type="datetime1">
              <a:rPr lang="en-US"/>
              <a:pPr>
                <a:defRPr/>
              </a:pPr>
              <a:t>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24280-324A-4FD6-B4FC-7934F5DA3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6F254-9AD8-4206-951B-A4786479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8FD05A39-721D-4922-9CD5-7B48919CF4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0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4057A-41B6-4D7D-B3FF-BDA54D61175F}"/>
              </a:ext>
            </a:extLst>
          </p:cNvPr>
          <p:cNvSpPr>
            <a:spLocks noChangeAspect="1"/>
          </p:cNvSpPr>
          <p:nvPr/>
        </p:nvSpPr>
        <p:spPr>
          <a:xfrm>
            <a:off x="452438" y="5141919"/>
            <a:ext cx="8239125" cy="1258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7" y="3036573"/>
            <a:ext cx="7989751" cy="1504844"/>
          </a:xfrm>
        </p:spPr>
        <p:txBody>
          <a:bodyPr/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7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B8B45C-F069-4E59-8EDC-79A28A62F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FC6835-9261-4748-84C7-16B2D2B4796F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8ABB7D-F1E4-41E3-AAEC-FACF10C8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5FF941-B2DF-470A-9AFA-AF5450BE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1CE48E-8922-4CE9-9C4C-A849F433D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622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AAA502-AC44-4AD0-869C-0494789F8DB4}"/>
              </a:ext>
            </a:extLst>
          </p:cNvPr>
          <p:cNvSpPr>
            <a:spLocks noChangeAspect="1"/>
          </p:cNvSpPr>
          <p:nvPr/>
        </p:nvSpPr>
        <p:spPr>
          <a:xfrm>
            <a:off x="447677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5" y="2228004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4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46D5F01-61E2-4987-898A-BE8CDF2E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FC6835-9261-4748-84C7-16B2D2B4796F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A6B793C-8C57-42CD-9358-1E9105675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5084E90-FE5F-4D71-9C18-2102FAEE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E48E-8922-4CE9-9C4C-A849F433D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439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4B5644-8055-413D-AEC8-0093EA310A02}"/>
              </a:ext>
            </a:extLst>
          </p:cNvPr>
          <p:cNvSpPr>
            <a:spLocks noChangeAspect="1"/>
          </p:cNvSpPr>
          <p:nvPr/>
        </p:nvSpPr>
        <p:spPr>
          <a:xfrm>
            <a:off x="447677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9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9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9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B2E4B9C9-B006-4DB5-90E2-C7B73ABB3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FC6835-9261-4748-84C7-16B2D2B4796F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9D9F33B7-C91B-40E1-A79C-D68F7A8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D33CB67-D83D-459F-A350-472D615B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E48E-8922-4CE9-9C4C-A849F433D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6358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37FF31-A624-43BB-8602-D6A3B75C30F0}"/>
              </a:ext>
            </a:extLst>
          </p:cNvPr>
          <p:cNvSpPr>
            <a:spLocks noChangeAspect="1"/>
          </p:cNvSpPr>
          <p:nvPr/>
        </p:nvSpPr>
        <p:spPr>
          <a:xfrm>
            <a:off x="447677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FC33222F-9F82-4DD6-A274-64808D6D4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FC6835-9261-4748-84C7-16B2D2B4796F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9AB53BB-D19C-4D7D-BCA4-DEE99E7E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636C3B5-0C43-4ECD-A446-23838C30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E48E-8922-4CE9-9C4C-A849F433D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1552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008BFA-0440-4A57-BC56-1F34670B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FC6835-9261-4748-84C7-16B2D2B4796F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EAB9C7-9B86-4D1F-B81F-352DBAF7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B9BD27-F44D-477C-B4D7-C8F9109B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E48E-8922-4CE9-9C4C-A849F433D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3991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AB4E09-9C41-46E2-A0DF-02E8EFC8187E}"/>
              </a:ext>
            </a:extLst>
          </p:cNvPr>
          <p:cNvSpPr>
            <a:spLocks noChangeAspect="1"/>
          </p:cNvSpPr>
          <p:nvPr/>
        </p:nvSpPr>
        <p:spPr>
          <a:xfrm>
            <a:off x="452438" y="5141913"/>
            <a:ext cx="8239125" cy="12747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4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21" y="5262303"/>
            <a:ext cx="4265327" cy="689515"/>
          </a:xfrm>
        </p:spPr>
        <p:txBody>
          <a:bodyPr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48E5B1E-F8C9-440C-B5EC-E772B362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FC6835-9261-4748-84C7-16B2D2B4796F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CDB3189-9FE2-407C-BFE6-C7204DB21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862F690-297C-4D5C-9155-C3373980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1CE48E-8922-4CE9-9C4C-A849F433D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0992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4693389"/>
            <a:ext cx="7989752" cy="566738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5" y="599725"/>
            <a:ext cx="8238706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4" y="5260134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B1142A-6F25-4C6D-A7ED-C51F2AB70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FC6835-9261-4748-84C7-16B2D2B4796F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971BC4-C45A-4DC6-8A00-A10FB9DA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D50BCB-B031-48D6-8627-CD266359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E48E-8922-4CE9-9C4C-A849F433D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6359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B085C-F6BC-47AA-8797-4B33C7705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687394"/>
            <a:ext cx="7989888" cy="1082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910C260-AF46-4A61-8B57-41A5DC1E7E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1025" y="2227263"/>
            <a:ext cx="79898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1C741-62E9-44BD-A0EF-18F8729F7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425" y="59563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fld id="{D3FC6835-9261-4748-84C7-16B2D2B4796F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E8AB4-9CDF-42A0-B743-EA7A566AE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025" y="5951544"/>
            <a:ext cx="4870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04D40-8299-421E-A390-256CE8A4E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975" y="5956306"/>
            <a:ext cx="769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fld id="{ED1CE48E-8922-4CE9-9C4C-A849F433D3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3426F1-6833-4E6A-A6AF-76FDB9F7F1B0}"/>
              </a:ext>
            </a:extLst>
          </p:cNvPr>
          <p:cNvSpPr/>
          <p:nvPr/>
        </p:nvSpPr>
        <p:spPr>
          <a:xfrm>
            <a:off x="447678" y="441325"/>
            <a:ext cx="2720975" cy="107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2EC0F-0C71-437E-932C-C05E6E670A67}"/>
              </a:ext>
            </a:extLst>
          </p:cNvPr>
          <p:cNvSpPr/>
          <p:nvPr/>
        </p:nvSpPr>
        <p:spPr>
          <a:xfrm>
            <a:off x="5975350" y="441325"/>
            <a:ext cx="2711450" cy="1079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D9D7E8-378A-42D2-8DA2-3762842B6734}"/>
              </a:ext>
            </a:extLst>
          </p:cNvPr>
          <p:cNvSpPr/>
          <p:nvPr/>
        </p:nvSpPr>
        <p:spPr>
          <a:xfrm>
            <a:off x="3216277" y="441325"/>
            <a:ext cx="2711450" cy="107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105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00" indent="-30480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30480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8525" indent="-269875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425" indent="-233363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788" indent="-233363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D1750E6-D302-4674-B965-D1C1B2EAE1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5A86AA6-DEE2-4F42-91CA-D5A025FBC5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3CE7A-32AA-4BF8-8174-2772274B6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F8B750E-64F9-4256-9FF7-067A4684BA0C}" type="datetime1">
              <a:rPr lang="en-US"/>
              <a:pPr>
                <a:defRPr/>
              </a:pPr>
              <a:t>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A03F4-AF5D-4562-9292-D27BE5B7A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4853A-C448-41F2-A816-682E5E58E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D051126-98B6-4152-88AE-F7A3E39B7A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7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6B0F02C-94BE-42A2-9E99-29850DAAA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23" y="306767"/>
            <a:ext cx="3831266" cy="1915633"/>
          </a:xfrm>
          <a:prstGeom prst="rect">
            <a:avLst/>
          </a:prstGeom>
        </p:spPr>
      </p:pic>
      <p:pic>
        <p:nvPicPr>
          <p:cNvPr id="3" name="Picture 2" descr="A person in a red shirt&#10;&#10;Description automatically generated">
            <a:extLst>
              <a:ext uri="{FF2B5EF4-FFF2-40B4-BE49-F238E27FC236}">
                <a16:creationId xmlns:a16="http://schemas.microsoft.com/office/drawing/2014/main" id="{E53F7933-EE7B-4A5D-879C-26087C2B1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59" y="616684"/>
            <a:ext cx="2820292" cy="2865327"/>
          </a:xfrm>
          <a:prstGeom prst="rect">
            <a:avLst/>
          </a:prstGeom>
        </p:spPr>
      </p:pic>
      <p:pic>
        <p:nvPicPr>
          <p:cNvPr id="9" name="Picture 8" descr="A picture containing person, wall, indoor, sitting&#10;&#10;Description automatically generated">
            <a:extLst>
              <a:ext uri="{FF2B5EF4-FFF2-40B4-BE49-F238E27FC236}">
                <a16:creationId xmlns:a16="http://schemas.microsoft.com/office/drawing/2014/main" id="{87AA8528-2FF1-4D6D-8C20-6A436366DB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r="3358"/>
          <a:stretch/>
        </p:blipFill>
        <p:spPr>
          <a:xfrm>
            <a:off x="6133060" y="3341424"/>
            <a:ext cx="2713228" cy="2485219"/>
          </a:xfrm>
          <a:prstGeom prst="rect">
            <a:avLst/>
          </a:prstGeom>
        </p:spPr>
      </p:pic>
      <p:pic>
        <p:nvPicPr>
          <p:cNvPr id="11" name="Picture 10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32170B8C-9808-47D2-B6D4-A9C79396B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68" y="3615743"/>
            <a:ext cx="2781193" cy="1854708"/>
          </a:xfrm>
          <a:prstGeom prst="rect">
            <a:avLst/>
          </a:prstGeom>
        </p:spPr>
      </p:pic>
      <p:pic>
        <p:nvPicPr>
          <p:cNvPr id="15" name="Picture 14" descr="A picture containing sky, person, outdoor&#10;&#10;Description automatically generated">
            <a:extLst>
              <a:ext uri="{FF2B5EF4-FFF2-40B4-BE49-F238E27FC236}">
                <a16:creationId xmlns:a16="http://schemas.microsoft.com/office/drawing/2014/main" id="{64AD6B45-8E50-4CD5-9B7B-539AE11F0B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522" y="4389669"/>
            <a:ext cx="3223208" cy="2161564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3B27A7-E1FD-47E3-B51E-77EA2C215F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64" y="2277393"/>
            <a:ext cx="2918745" cy="22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0541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BCEF40-0300-4934-A682-98AEE35FB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78" y="739578"/>
            <a:ext cx="7264043" cy="548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188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DA7971-FDA2-49EF-BD0E-524527EE2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55" y="219037"/>
            <a:ext cx="7090090" cy="64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4078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5F96EE-6CBD-474E-978E-14159F00E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41" y="840555"/>
            <a:ext cx="8281211" cy="4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7239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141870-9F94-4FD6-A526-8B6410859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096" y="675267"/>
            <a:ext cx="6053807" cy="550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684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5110C1-1126-4D14-AE4D-FD1D40416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56" y="1011175"/>
            <a:ext cx="8249087" cy="31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000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C82E-E555-411F-AD5B-3A3F4973F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School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DD4EC-C690-4E01-8948-5785A0FF0D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 2020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AD4D25E-9CA6-4355-8F32-5D4F63123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10" y="3126869"/>
            <a:ext cx="5405180" cy="324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9007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03087-5A2A-47F6-A6A0-0F2242BED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924" y="697805"/>
            <a:ext cx="6310152" cy="54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842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4E8202-96C5-4E3D-ABEF-2962DCDB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690" y="668969"/>
            <a:ext cx="6402619" cy="5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2653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3E2CC-B5C6-4235-84B1-7E198CC64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04" y="657572"/>
            <a:ext cx="6864392" cy="554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4393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1E72F9-2680-48CE-AC83-3D9326911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69" y="970587"/>
            <a:ext cx="8307215" cy="3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9044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534C-B701-426A-88E7-418DB572FC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4113" y="687388"/>
            <a:ext cx="7989887" cy="1082675"/>
          </a:xfrm>
        </p:spPr>
        <p:txBody>
          <a:bodyPr/>
          <a:lstStyle/>
          <a:p>
            <a:pPr>
              <a:defRPr/>
            </a:pPr>
            <a:r>
              <a:rPr lang="en-US" dirty="0"/>
              <a:t>Core beliefs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1A109-B41A-4C07-9403-2E2ADA2C14A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7056" y="1408112"/>
            <a:ext cx="7989887" cy="3679826"/>
          </a:xfrm>
        </p:spPr>
        <p:txBody>
          <a:bodyPr/>
          <a:lstStyle/>
          <a:p>
            <a:r>
              <a:rPr lang="en-US" altLang="en-US" sz="2200" b="1" dirty="0"/>
              <a:t>All students can learn and reach his or her potential.</a:t>
            </a:r>
          </a:p>
          <a:p>
            <a:r>
              <a:rPr lang="en-US" altLang="en-US" sz="2200" b="1" dirty="0"/>
              <a:t>Effective teachers make the most difference in student academic performance.</a:t>
            </a:r>
          </a:p>
          <a:p>
            <a:r>
              <a:rPr lang="en-US" altLang="en-US" sz="2200" b="1" dirty="0"/>
              <a:t>We hold high expectations for students and ourselves.</a:t>
            </a:r>
          </a:p>
          <a:p>
            <a:r>
              <a:rPr lang="en-US" altLang="en-US" sz="2200" b="1" dirty="0"/>
              <a:t>We value parent engagement and community support.</a:t>
            </a:r>
          </a:p>
          <a:p>
            <a:r>
              <a:rPr lang="en-US" altLang="en-US" sz="2200" b="1" dirty="0"/>
              <a:t>We are accountable for clearly defined outcomes.</a:t>
            </a:r>
          </a:p>
          <a:p>
            <a:r>
              <a:rPr lang="en-US" altLang="en-US" sz="2200" b="1" dirty="0"/>
              <a:t>We value equity and commit to reducing inequities inherent in the education system.</a:t>
            </a:r>
          </a:p>
          <a:p>
            <a:endParaRPr lang="en-US" altLang="en-US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00C220-231A-412C-902F-4651978385E0}"/>
              </a:ext>
            </a:extLst>
          </p:cNvPr>
          <p:cNvSpPr txBox="1"/>
          <p:nvPr/>
        </p:nvSpPr>
        <p:spPr>
          <a:xfrm>
            <a:off x="660510" y="687388"/>
            <a:ext cx="2743200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CORE BELIEFS</a:t>
            </a:r>
          </a:p>
        </p:txBody>
      </p:sp>
    </p:spTree>
    <p:extLst>
      <p:ext uri="{BB962C8B-B14F-4D97-AF65-F5344CB8AC3E}">
        <p14:creationId xmlns:p14="http://schemas.microsoft.com/office/powerpoint/2010/main" val="3057400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ADD607-CD9F-44E3-BDE2-19AC39FAC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77" y="1044754"/>
            <a:ext cx="8507080" cy="32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1844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D3AEC1-FFA2-4F01-A7B1-57C9E4F12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95" y="1180698"/>
            <a:ext cx="8342199" cy="32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9096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F844BB-BFA1-494B-ACF0-6B8E26C51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391" y="668257"/>
            <a:ext cx="6069217" cy="552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62748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2EB0B2-51B7-4709-9DC4-7FD7B6FB1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818" y="734330"/>
            <a:ext cx="5812364" cy="538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94367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243D3-B4C7-4E6F-9B3B-A3F10706A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391" y="694816"/>
            <a:ext cx="6651218" cy="564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29639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28FBF-4065-4457-8A41-1F145FD0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91" y="1355866"/>
            <a:ext cx="8361418" cy="31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74836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757906-9BAD-4788-8F67-6F24204CC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77" y="1275922"/>
            <a:ext cx="8268056" cy="319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47629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E2B0C-FEB3-4110-AC95-6DE0EA4B6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17" y="1185834"/>
            <a:ext cx="8222487" cy="317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46286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239C34-EE2B-48E8-AE46-0258A9BC8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365" y="635254"/>
            <a:ext cx="6365269" cy="558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27756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8BF3C-CABF-453D-818F-2F4E9003C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88" y="682821"/>
            <a:ext cx="6139023" cy="549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9122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66797-860B-4057-A6DB-B7FB015E2D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TFS 2020-2021 mid-year NWEA SCORES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1C581-7517-4132-9541-E4B8650D41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 </a:t>
            </a:r>
            <a:r>
              <a:rPr lang="en-US" dirty="0" err="1"/>
              <a:t>jan</a:t>
            </a:r>
            <a:r>
              <a:rPr lang="en-US" dirty="0"/>
              <a:t> 2021</a:t>
            </a:r>
          </a:p>
        </p:txBody>
      </p:sp>
      <p:pic>
        <p:nvPicPr>
          <p:cNvPr id="5" name="Picture 4" descr="A picture containing text, person, child, desk&#10;&#10;Description automatically generated">
            <a:extLst>
              <a:ext uri="{FF2B5EF4-FFF2-40B4-BE49-F238E27FC236}">
                <a16:creationId xmlns:a16="http://schemas.microsoft.com/office/drawing/2014/main" id="{5AC4B50D-37F2-440A-AD25-7FD0A9089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64" y="3085773"/>
            <a:ext cx="4932472" cy="328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6165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7A0EC6-D85D-4BC8-B549-06FDEF331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953" y="577010"/>
            <a:ext cx="6966093" cy="570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53566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6088E-8EB4-4654-A880-DE7026668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18" y="1032231"/>
            <a:ext cx="8320765" cy="31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71415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FEF5B-8EDA-4B22-8F4C-AE22D8445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78" y="1188592"/>
            <a:ext cx="8228216" cy="318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48338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E725E1-9106-4E2A-B854-F29E4AEA3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43" y="1155012"/>
            <a:ext cx="8302295" cy="320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417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sign&#10;&#10;Description automatically generated">
            <a:extLst>
              <a:ext uri="{FF2B5EF4-FFF2-40B4-BE49-F238E27FC236}">
                <a16:creationId xmlns:a16="http://schemas.microsoft.com/office/drawing/2014/main" id="{7E21B077-1813-4D7B-86E7-E716EAD7C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91" y="397845"/>
            <a:ext cx="6500617" cy="606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0501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AE64CB0-56D1-4AEA-B88E-98BBC5D9D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72" y="1048601"/>
            <a:ext cx="6375114" cy="267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9202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CF0C68-C5C0-490B-8069-D93F3110E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4" y="2331064"/>
            <a:ext cx="8052004" cy="25098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C616D8-FC3F-4944-BBB1-139ADD1BE0E2}"/>
              </a:ext>
            </a:extLst>
          </p:cNvPr>
          <p:cNvSpPr txBox="1"/>
          <p:nvPr/>
        </p:nvSpPr>
        <p:spPr>
          <a:xfrm>
            <a:off x="642134" y="842481"/>
            <a:ext cx="77569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</a:rPr>
              <a:t>All Third Future Schools are on track to attain approx. </a:t>
            </a:r>
            <a:r>
              <a:rPr lang="en-US" sz="2800" b="1" i="1" dirty="0">
                <a:solidFill>
                  <a:srgbClr val="FF0000"/>
                </a:solidFill>
              </a:rPr>
              <a:t>1.5</a:t>
            </a:r>
            <a:r>
              <a:rPr lang="en-US" sz="2400" b="1" i="1" dirty="0">
                <a:solidFill>
                  <a:srgbClr val="0000FF"/>
                </a:solidFill>
              </a:rPr>
              <a:t> times the growth of the average student in the U.S. made prior to COVID.</a:t>
            </a:r>
          </a:p>
        </p:txBody>
      </p:sp>
    </p:spTree>
    <p:extLst>
      <p:ext uri="{BB962C8B-B14F-4D97-AF65-F5344CB8AC3E}">
        <p14:creationId xmlns:p14="http://schemas.microsoft.com/office/powerpoint/2010/main" val="282092489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7ACA29-E439-4DE6-ACE5-860C0D7CA6A7}"/>
              </a:ext>
            </a:extLst>
          </p:cNvPr>
          <p:cNvSpPr txBox="1"/>
          <p:nvPr/>
        </p:nvSpPr>
        <p:spPr>
          <a:xfrm>
            <a:off x="909263" y="832207"/>
            <a:ext cx="723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</a:rPr>
              <a:t>We are demonstrating better than average academic growth even during the pandemic!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57A57A-0206-4184-9F17-E3DD36093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73" y="1953060"/>
            <a:ext cx="6743272" cy="426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3795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4BA9C7-016B-4392-93C6-B79B0FBEF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48" y="677099"/>
            <a:ext cx="7205904" cy="550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1865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6F75C6-25D0-42BB-A474-B13CCB24C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00" y="733157"/>
            <a:ext cx="7247000" cy="539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8988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heme1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D1E563F-3ECD-45BA-9008-5769CD5E0028}" vid="{ACA432AA-52A6-42E6-B268-99CC69EEFA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115</TotalTime>
  <Words>120</Words>
  <Application>Microsoft Office PowerPoint</Application>
  <PresentationFormat>On-screen Show (4:3)</PresentationFormat>
  <Paragraphs>14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Gill Sans MT</vt:lpstr>
      <vt:lpstr>Wingdings 2</vt:lpstr>
      <vt:lpstr>Theme1</vt:lpstr>
      <vt:lpstr>1_Office Theme</vt:lpstr>
      <vt:lpstr>PowerPoint Presentation</vt:lpstr>
      <vt:lpstr>Core beliefs</vt:lpstr>
      <vt:lpstr>TFS 2020-2021 mid-year NWEA SCORES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School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TFS 2020-2021 mid-year NWEA SCORES</dc:title>
  <dc:creator>Mike Miles</dc:creator>
  <cp:lastModifiedBy>Mike Miles</cp:lastModifiedBy>
  <cp:revision>11</cp:revision>
  <cp:lastPrinted>2021-01-03T17:53:53Z</cp:lastPrinted>
  <dcterms:created xsi:type="dcterms:W3CDTF">2020-12-30T01:21:59Z</dcterms:created>
  <dcterms:modified xsi:type="dcterms:W3CDTF">2021-01-03T18:11:00Z</dcterms:modified>
</cp:coreProperties>
</file>