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5cbf2c9b_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05cbf2c9b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e33d8e2e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e33d8e2e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4ba943f9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4ba943f9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e7dfbf3e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e7dfbf3e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aa5b9e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aa5b9e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5aa5b9e6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5aa5b9e6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0475006ab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0475006a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ccd12a3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ccd12a3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ccd12a32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ccd12a32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track.spe.schoolmessenger.com/f/a/U-XJI63ft-NpOzzOhwAN7A~~/AAAAAQA~/RgRfNfxXP0RgaHR0cHM6Ly9kb2NzLmdvb2dsZS5jb20vZG9jdW1lbnQvZC8xNVJ0MllyY1REM0dxZzgyOGxkckJMMGJCcTlmeF92MkRvZ3dGVjlHeFN0WS9lZGl0P3VzcD1zaGFyaW5nVwdzY2hvb2xtQgoAANfIVF2EBZkNUhxrcmlzaG5hZkB1cmJhbm1vbnRlc3Nvcmkub3JnWAQAAAAB" TargetMode="External"/><Relationship Id="rId4" Type="http://schemas.openxmlformats.org/officeDocument/2006/relationships/hyperlink" Target="http://track.spe.schoolmessenger.com/f/a/KVfFo-8OiWaQVpG5hUMM6w~~/AAAAAQA~/RgRfNfxXP0RgaHR0cHM6Ly9kb2NzLmdvb2dsZS5jb20vZG9jdW1lbnQvZC8xM3d0eGlsSmZVb3dpU3VSczVjRlJLRDAyTzczUnkxQnZ6VnRmQVU1Mm4xdy9lZGl0P3VzcD1zaGFyaW5nVwdzY2hvb2xtQgoAANfIVF2EBZkNUhxrcmlzaG5hZkB1cmJhbm1vbnRlc3Nvcmkub3JnWAQAAAAB" TargetMode="External"/><Relationship Id="rId5" Type="http://schemas.openxmlformats.org/officeDocument/2006/relationships/hyperlink" Target="http://track.spe.schoolmessenger.com/f/a/KVfFo-8OiWaQVpG5hUMM6w~~/AAAAAQA~/RgRfNfxXP0RgaHR0cHM6Ly9kb2NzLmdvb2dsZS5jb20vZG9jdW1lbnQvZC8xM3d0eGlsSmZVb3dpU3VSczVjRlJLRDAyTzczUnkxQnZ6VnRmQVU1Mm4xdy9lZGl0P3VzcD1zaGFyaW5nVwdzY2hvb2xtQgoAANfIVF2EBZkNUhxrcmlzaG5hZkB1cmJhbm1vbnRlc3Nvcmkub3JnWAQAAAAB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presentation/d/1O2fJoGds_QSt_adLUJF2uPErY5HMLx2-iscNWBcj9d8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4mmJaWvP-OrCBWZX5RxcKZMoO-SFTPC9/view?usp=sharing" TargetMode="External"/><Relationship Id="rId4" Type="http://schemas.openxmlformats.org/officeDocument/2006/relationships/hyperlink" Target="https://docs.google.com/document/d/1pzYnZdeoPzR4kk5tEq0taj24xFXFcafYQzR74QNYNTQ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rive.google.com/file/d/1HPtfV72KfhRWiE3k0JuDcuKG4LgxGbQ0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311700" y="892500"/>
            <a:ext cx="8520600" cy="615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/>
              <a:t>HoS Report - </a:t>
            </a:r>
            <a:r>
              <a:rPr lang="en" sz="2800">
                <a:solidFill>
                  <a:schemeClr val="accent4"/>
                </a:solidFill>
              </a:rPr>
              <a:t>May 21, 2020</a:t>
            </a:r>
            <a:endParaRPr>
              <a:solidFill>
                <a:schemeClr val="accent4"/>
              </a:solidFill>
            </a:endParaRPr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4925" y="1581674"/>
            <a:ext cx="4749975" cy="225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Upcoming Events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616500" y="1021200"/>
            <a:ext cx="7959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Important Dates (</a:t>
            </a:r>
            <a:r>
              <a:rPr lang="en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Calendar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">
                <a:solidFill>
                  <a:srgbClr val="FFFFFF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en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Daily Schedule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No School Memorial Day: Monday May 26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Graduation! </a:t>
            </a:r>
            <a:endParaRPr>
              <a:solidFill>
                <a:srgbClr val="FF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Students and Families currently being surveyed on celebration ideas.</a:t>
            </a:r>
            <a:endParaRPr>
              <a:solidFill>
                <a:srgbClr val="FF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8th graders on Tuesday, June 2nd</a:t>
            </a:r>
            <a:endParaRPr>
              <a:solidFill>
                <a:srgbClr val="FF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UE (6th grade) on Wednesday, June 3rd</a:t>
            </a:r>
            <a:endParaRPr>
              <a:solidFill>
                <a:srgbClr val="FF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LE (3rd grade) on Thursday, June 4th</a:t>
            </a:r>
            <a:endParaRPr>
              <a:solidFill>
                <a:srgbClr val="FF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○"/>
            </a:pPr>
            <a:r>
              <a:rPr lang="en">
                <a:solidFill>
                  <a:srgbClr val="FFFFFF"/>
                </a:solidFill>
              </a:rPr>
              <a:t>Primary (Kindergarten) on Thursday, June 4th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Spirit Week - 6/1 through 6/4 - Details to follow from classrooms! </a:t>
            </a:r>
            <a:endParaRPr>
              <a:solidFill>
                <a:srgbClr val="FFFFFF"/>
              </a:solidFill>
            </a:endParaRPr>
          </a:p>
          <a:p>
            <a:pPr indent="0" lvl="0" marL="91440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COVID-19 Updates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616500" y="1021200"/>
            <a:ext cx="7959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Annual Site Visit with ACOE</a:t>
            </a:r>
            <a:endParaRPr>
              <a:solidFill>
                <a:srgbClr val="FFFFFF"/>
              </a:solidFill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Presentation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We are closely monitoring state and county updates and guidelines in our planning for next year and collaborating with ACOE, other charter schools and LEA’s in out planning. 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830400" y="543750"/>
            <a:ext cx="66945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6"/>
                </a:solidFill>
              </a:rPr>
              <a:t>Distance Learning Updates - Learnings and Growth</a:t>
            </a:r>
            <a:endParaRPr sz="1400">
              <a:solidFill>
                <a:schemeClr val="accent6"/>
              </a:solidFill>
            </a:endParaRPr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616500" y="1249800"/>
            <a:ext cx="7833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1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Centralized process of tracking student 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Understanding the work a student does day to day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Seesaw as a possible platform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Turning in work and getting feedback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Student work journals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Collecting data that can be synthesized school wide.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Currently housed in classrooms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Increasing ability for collaborative work in online platforms</a:t>
            </a:r>
            <a:endParaRPr>
              <a:solidFill>
                <a:schemeClr val="lt2"/>
              </a:solidFill>
            </a:endParaRPr>
          </a:p>
          <a:p>
            <a:pPr indent="0" lvl="0" marL="457200" rtl="0" algn="l">
              <a:spcBef>
                <a:spcPts val="11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Packing Updates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616500" y="1021200"/>
            <a:ext cx="7959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Operations team created packing protocol and schedule for staff following county health guidelines. 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Guidelines shared with staff and packing began this week in preparation for moving. 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All staff meeting yesterday to address questions around moving.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LCAP</a:t>
            </a:r>
            <a:r>
              <a:rPr lang="en">
                <a:solidFill>
                  <a:schemeClr val="accent6"/>
                </a:solidFill>
              </a:rPr>
              <a:t> Updates</a:t>
            </a:r>
            <a:endParaRPr>
              <a:solidFill>
                <a:schemeClr val="accent6"/>
              </a:solidFill>
            </a:endParaRPr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616500" y="1021200"/>
            <a:ext cx="7959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110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Updates and Reflection on 2019/20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>
                <a:solidFill>
                  <a:srgbClr val="FFFFFF"/>
                </a:solidFill>
              </a:rPr>
              <a:t>2020/2021 LCAP deadline moved to December 2020</a:t>
            </a:r>
            <a:endParaRPr>
              <a:solidFill>
                <a:srgbClr val="FFFFFF"/>
              </a:solidFill>
            </a:endParaRPr>
          </a:p>
          <a:p>
            <a:pPr indent="-301625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5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LCAP COVID Operations</a:t>
            </a:r>
            <a:r>
              <a:rPr lang="en">
                <a:solidFill>
                  <a:srgbClr val="FFFFFF"/>
                </a:solidFill>
              </a:rPr>
              <a:t> due June 30, 2020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Enrollment</a:t>
            </a:r>
            <a:endParaRPr sz="2400">
              <a:solidFill>
                <a:schemeClr val="accent6"/>
              </a:solidFill>
            </a:endParaRPr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616500" y="1249800"/>
            <a:ext cx="74733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20/21 Enrollment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Initial offers have been accepted, denied or rescinded!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Ideal Class size vs new students</a:t>
            </a:r>
            <a:endParaRPr>
              <a:solidFill>
                <a:schemeClr val="lt2"/>
              </a:solidFill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Primary - 31 per class</a:t>
            </a:r>
            <a:endParaRPr>
              <a:solidFill>
                <a:schemeClr val="lt2"/>
              </a:solidFill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LE - 33 per class</a:t>
            </a:r>
            <a:endParaRPr>
              <a:solidFill>
                <a:schemeClr val="lt2"/>
              </a:solidFill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UE - 30 per class - 4 new students</a:t>
            </a:r>
            <a:endParaRPr>
              <a:solidFill>
                <a:schemeClr val="lt2"/>
              </a:solidFill>
            </a:endParaRPr>
          </a:p>
          <a:p>
            <a:pPr indent="-317500" lvl="3" marL="1828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</a:pPr>
            <a:r>
              <a:rPr lang="en">
                <a:solidFill>
                  <a:schemeClr val="lt2"/>
                </a:solidFill>
              </a:rPr>
              <a:t>Adolescent - 38 - 6 new students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Operations is completing enrollment paperwork remotely for accepted students and continuing to monitor our waitlist and open seats daily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We are seeing an impact from COVID-19 in our enrollment and are communicating regularly with future and prospective families to support </a:t>
            </a:r>
            <a:r>
              <a:rPr lang="en">
                <a:solidFill>
                  <a:schemeClr val="lt2"/>
                </a:solidFill>
              </a:rPr>
              <a:t>individual</a:t>
            </a:r>
            <a:r>
              <a:rPr lang="en">
                <a:solidFill>
                  <a:schemeClr val="lt2"/>
                </a:solidFill>
              </a:rPr>
              <a:t> needs.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Staffing Updates</a:t>
            </a:r>
            <a:endParaRPr sz="2400">
              <a:solidFill>
                <a:schemeClr val="accent6"/>
              </a:solidFill>
            </a:endParaRPr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616500" y="1249800"/>
            <a:ext cx="7959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Hiring Updates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Please Join us in appreciating our departing staff: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Teacher Evan, Amethyst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Teacher D’Arcy, CA Poppy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Teacher Mike, Dolphin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Ms. Jenny C, Interim Hummingbird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Teacher Liz, ELD</a:t>
            </a:r>
            <a:endParaRPr>
              <a:solidFill>
                <a:schemeClr val="lt2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</a:pPr>
            <a:r>
              <a:rPr lang="en">
                <a:solidFill>
                  <a:schemeClr val="lt2"/>
                </a:solidFill>
              </a:rPr>
              <a:t>Teacher Kelly, Director of Special Education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We are exploring the </a:t>
            </a:r>
            <a:r>
              <a:rPr lang="en">
                <a:solidFill>
                  <a:schemeClr val="lt2"/>
                </a:solidFill>
              </a:rPr>
              <a:t>possibility</a:t>
            </a:r>
            <a:r>
              <a:rPr lang="en">
                <a:solidFill>
                  <a:schemeClr val="lt2"/>
                </a:solidFill>
              </a:rPr>
              <a:t> of having the ELD, and Director of Special Education position absorbed into other existing positions to maintain FTE of returning staff. 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Of our current open positions we have filled 1, have 1 offer extended and are in the middle of interviewing for 2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We are also exploring additional positions in our RTI/SPED </a:t>
            </a:r>
            <a:r>
              <a:rPr lang="en">
                <a:solidFill>
                  <a:schemeClr val="lt2"/>
                </a:solidFill>
              </a:rPr>
              <a:t>department</a:t>
            </a:r>
            <a:r>
              <a:rPr lang="en">
                <a:solidFill>
                  <a:schemeClr val="lt2"/>
                </a:solidFill>
              </a:rPr>
              <a:t> to </a:t>
            </a:r>
            <a:r>
              <a:rPr lang="en">
                <a:solidFill>
                  <a:schemeClr val="lt2"/>
                </a:solidFill>
              </a:rPr>
              <a:t>improve</a:t>
            </a:r>
            <a:r>
              <a:rPr lang="en">
                <a:solidFill>
                  <a:schemeClr val="lt2"/>
                </a:solidFill>
              </a:rPr>
              <a:t> student services</a:t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1382850" y="543750"/>
            <a:ext cx="5891100" cy="5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</a:rPr>
              <a:t>Facilities</a:t>
            </a:r>
            <a:endParaRPr sz="2400">
              <a:solidFill>
                <a:schemeClr val="accent6"/>
              </a:solidFill>
            </a:endParaRPr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616500" y="1249800"/>
            <a:ext cx="7959000" cy="35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</a:pPr>
            <a:r>
              <a:rPr lang="en">
                <a:solidFill>
                  <a:schemeClr val="lt2"/>
                </a:solidFill>
              </a:rPr>
              <a:t>In Negotiations for a 1-year in lieu </a:t>
            </a:r>
            <a:r>
              <a:rPr lang="en" u="sng">
                <a:solidFill>
                  <a:schemeClr val="hlink"/>
                </a:solidFill>
                <a:hlinkClick r:id="rId3"/>
              </a:rPr>
              <a:t>Facilities use agreement</a:t>
            </a:r>
            <a:r>
              <a:rPr lang="en">
                <a:solidFill>
                  <a:schemeClr val="lt2"/>
                </a:solidFill>
              </a:rPr>
              <a:t> (for either site)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We are excited to have assurance that we will be on one site as a whole staff next year!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 Primary offer for Tilden</a:t>
            </a:r>
            <a:endParaRPr>
              <a:solidFill>
                <a:schemeClr val="l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</a:pPr>
            <a:r>
              <a:rPr lang="en">
                <a:solidFill>
                  <a:schemeClr val="lt2"/>
                </a:solidFill>
              </a:rPr>
              <a:t>Secondary offer for space at Santa Fe</a:t>
            </a:r>
            <a:endParaRPr>
              <a:solidFill>
                <a:schemeClr val="lt2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